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87"/>
  </p:notesMasterIdLst>
  <p:handoutMasterIdLst>
    <p:handoutMasterId r:id="rId88"/>
  </p:handoutMasterIdLst>
  <p:sldIdLst>
    <p:sldId id="3175" r:id="rId2"/>
    <p:sldId id="3497" r:id="rId3"/>
    <p:sldId id="3665" r:id="rId4"/>
    <p:sldId id="3649" r:id="rId5"/>
    <p:sldId id="3648" r:id="rId6"/>
    <p:sldId id="3668" r:id="rId7"/>
    <p:sldId id="3627" r:id="rId8"/>
    <p:sldId id="3650" r:id="rId9"/>
    <p:sldId id="3651" r:id="rId10"/>
    <p:sldId id="3652" r:id="rId11"/>
    <p:sldId id="3655" r:id="rId12"/>
    <p:sldId id="3671" r:id="rId13"/>
    <p:sldId id="3632" r:id="rId14"/>
    <p:sldId id="3736" r:id="rId15"/>
    <p:sldId id="3633" r:id="rId16"/>
    <p:sldId id="3634" r:id="rId17"/>
    <p:sldId id="3635" r:id="rId18"/>
    <p:sldId id="3636" r:id="rId19"/>
    <p:sldId id="3659" r:id="rId20"/>
    <p:sldId id="3674" r:id="rId21"/>
    <p:sldId id="3658" r:id="rId22"/>
    <p:sldId id="3660" r:id="rId23"/>
    <p:sldId id="3673" r:id="rId24"/>
    <p:sldId id="3675" r:id="rId25"/>
    <p:sldId id="3677" r:id="rId26"/>
    <p:sldId id="3688" r:id="rId27"/>
    <p:sldId id="3679" r:id="rId28"/>
    <p:sldId id="3689" r:id="rId29"/>
    <p:sldId id="3657" r:id="rId30"/>
    <p:sldId id="3678" r:id="rId31"/>
    <p:sldId id="3667" r:id="rId32"/>
    <p:sldId id="3676" r:id="rId33"/>
    <p:sldId id="3680" r:id="rId34"/>
    <p:sldId id="3698" r:id="rId35"/>
    <p:sldId id="3706" r:id="rId36"/>
    <p:sldId id="3700" r:id="rId37"/>
    <p:sldId id="3702" r:id="rId38"/>
    <p:sldId id="3701" r:id="rId39"/>
    <p:sldId id="3735" r:id="rId40"/>
    <p:sldId id="3697" r:id="rId41"/>
    <p:sldId id="3743" r:id="rId42"/>
    <p:sldId id="3747" r:id="rId43"/>
    <p:sldId id="3744" r:id="rId44"/>
    <p:sldId id="3749" r:id="rId45"/>
    <p:sldId id="3704" r:id="rId46"/>
    <p:sldId id="3742" r:id="rId47"/>
    <p:sldId id="3691" r:id="rId48"/>
    <p:sldId id="3692" r:id="rId49"/>
    <p:sldId id="3693" r:id="rId50"/>
    <p:sldId id="3718" r:id="rId51"/>
    <p:sldId id="3719" r:id="rId52"/>
    <p:sldId id="3720" r:id="rId53"/>
    <p:sldId id="3703" r:id="rId54"/>
    <p:sldId id="3724" r:id="rId55"/>
    <p:sldId id="3734" r:id="rId56"/>
    <p:sldId id="3708" r:id="rId57"/>
    <p:sldId id="3709" r:id="rId58"/>
    <p:sldId id="3712" r:id="rId59"/>
    <p:sldId id="3710" r:id="rId60"/>
    <p:sldId id="3711" r:id="rId61"/>
    <p:sldId id="3721" r:id="rId62"/>
    <p:sldId id="3714" r:id="rId63"/>
    <p:sldId id="3738" r:id="rId64"/>
    <p:sldId id="3699" r:id="rId65"/>
    <p:sldId id="3737" r:id="rId66"/>
    <p:sldId id="3722" r:id="rId67"/>
    <p:sldId id="3745" r:id="rId68"/>
    <p:sldId id="3725" r:id="rId69"/>
    <p:sldId id="3732" r:id="rId70"/>
    <p:sldId id="3750" r:id="rId71"/>
    <p:sldId id="3681" r:id="rId72"/>
    <p:sldId id="3695" r:id="rId73"/>
    <p:sldId id="3705" r:id="rId74"/>
    <p:sldId id="3726" r:id="rId75"/>
    <p:sldId id="3727" r:id="rId76"/>
    <p:sldId id="3731" r:id="rId77"/>
    <p:sldId id="3730" r:id="rId78"/>
    <p:sldId id="3728" r:id="rId79"/>
    <p:sldId id="3729" r:id="rId80"/>
    <p:sldId id="3739" r:id="rId81"/>
    <p:sldId id="3748" r:id="rId82"/>
    <p:sldId id="3741" r:id="rId83"/>
    <p:sldId id="3647" r:id="rId84"/>
    <p:sldId id="3631" r:id="rId85"/>
    <p:sldId id="3628" r:id="rId86"/>
  </p:sldIdLst>
  <p:sldSz cx="9144000" cy="6858000" type="letter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7" userDrawn="1">
          <p15:clr>
            <a:srgbClr val="A4A3A4"/>
          </p15:clr>
        </p15:guide>
        <p15:guide id="2" pos="220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00FFFF"/>
    <a:srgbClr val="66FF66"/>
    <a:srgbClr val="006600"/>
    <a:srgbClr val="008000"/>
    <a:srgbClr val="33CC33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595" autoAdjust="0"/>
    <p:restoredTop sz="99000" autoAdjust="0"/>
  </p:normalViewPr>
  <p:slideViewPr>
    <p:cSldViewPr>
      <p:cViewPr varScale="1">
        <p:scale>
          <a:sx n="90" d="100"/>
          <a:sy n="90" d="100"/>
        </p:scale>
        <p:origin x="1720" y="5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22240"/>
    </p:cViewPr>
  </p:sorterViewPr>
  <p:notesViewPr>
    <p:cSldViewPr>
      <p:cViewPr varScale="1">
        <p:scale>
          <a:sx n="81" d="100"/>
          <a:sy n="81" d="100"/>
        </p:scale>
        <p:origin x="3984" y="192"/>
      </p:cViewPr>
      <p:guideLst>
        <p:guide orient="horz" pos="2927"/>
        <p:guide pos="220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89F41C62-24AD-4422-86EA-3510476326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275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5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4838"/>
            <a:ext cx="5140325" cy="41846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DA4E4DDF-A3B5-4DC0-AAB1-D8EC8F9D7F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60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83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57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9494F-1E1C-FED0-EFCB-5F4BF96C4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45E98A-DEBA-0F53-BF50-D4A2D6451B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767DC5-7FB9-2164-6A02-10E6029513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AA976-47C8-AD0C-9DF5-8A7E81E02B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659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63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12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B9A379-65AD-4C1A-85B1-BCDDD69C1EB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CAD53-EE28-E55C-6DC2-CF7EB349E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53796C77-9217-C3C4-8C66-BF2B263608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A659B0BB-2DF9-821E-9B28-66B1929293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CCA3A7D2-83D1-653E-0205-BCD66C00FE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74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423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invGray">
          <a:xfrm>
            <a:off x="0" y="1295400"/>
            <a:ext cx="9142413" cy="7620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grpSp>
        <p:nvGrpSpPr>
          <p:cNvPr id="5" name="Group 33"/>
          <p:cNvGrpSpPr>
            <a:grpSpLocks/>
          </p:cNvGrpSpPr>
          <p:nvPr/>
        </p:nvGrpSpPr>
        <p:grpSpPr bwMode="auto">
          <a:xfrm rot="-5400000">
            <a:off x="0" y="2514600"/>
            <a:ext cx="1909763" cy="1909763"/>
            <a:chOff x="0" y="1584"/>
            <a:chExt cx="1203" cy="1203"/>
          </a:xfrm>
        </p:grpSpPr>
        <p:sp>
          <p:nvSpPr>
            <p:cNvPr id="6" name="Freeform 25"/>
            <p:cNvSpPr>
              <a:spLocks/>
            </p:cNvSpPr>
            <p:nvPr/>
          </p:nvSpPr>
          <p:spPr bwMode="invGray">
            <a:xfrm>
              <a:off x="0" y="1632"/>
              <a:ext cx="443" cy="1033"/>
            </a:xfrm>
            <a:custGeom>
              <a:avLst/>
              <a:gdLst/>
              <a:ahLst/>
              <a:cxnLst>
                <a:cxn ang="0">
                  <a:pos x="290" y="1016"/>
                </a:cxn>
                <a:cxn ang="0">
                  <a:pos x="316" y="974"/>
                </a:cxn>
                <a:cxn ang="0">
                  <a:pos x="354" y="920"/>
                </a:cxn>
                <a:cxn ang="0">
                  <a:pos x="384" y="884"/>
                </a:cxn>
                <a:cxn ang="0">
                  <a:pos x="381" y="832"/>
                </a:cxn>
                <a:cxn ang="0">
                  <a:pos x="370" y="794"/>
                </a:cxn>
                <a:cxn ang="0">
                  <a:pos x="361" y="760"/>
                </a:cxn>
                <a:cxn ang="0">
                  <a:pos x="361" y="734"/>
                </a:cxn>
                <a:cxn ang="0">
                  <a:pos x="359" y="707"/>
                </a:cxn>
                <a:cxn ang="0">
                  <a:pos x="373" y="691"/>
                </a:cxn>
                <a:cxn ang="0">
                  <a:pos x="391" y="686"/>
                </a:cxn>
                <a:cxn ang="0">
                  <a:pos x="395" y="680"/>
                </a:cxn>
                <a:cxn ang="0">
                  <a:pos x="390" y="671"/>
                </a:cxn>
                <a:cxn ang="0">
                  <a:pos x="386" y="660"/>
                </a:cxn>
                <a:cxn ang="0">
                  <a:pos x="437" y="635"/>
                </a:cxn>
                <a:cxn ang="0">
                  <a:pos x="442" y="619"/>
                </a:cxn>
                <a:cxn ang="0">
                  <a:pos x="438" y="604"/>
                </a:cxn>
                <a:cxn ang="0">
                  <a:pos x="400" y="543"/>
                </a:cxn>
                <a:cxn ang="0">
                  <a:pos x="384" y="474"/>
                </a:cxn>
                <a:cxn ang="0">
                  <a:pos x="354" y="455"/>
                </a:cxn>
                <a:cxn ang="0">
                  <a:pos x="326" y="433"/>
                </a:cxn>
                <a:cxn ang="0">
                  <a:pos x="312" y="411"/>
                </a:cxn>
                <a:cxn ang="0">
                  <a:pos x="307" y="391"/>
                </a:cxn>
                <a:cxn ang="0">
                  <a:pos x="290" y="339"/>
                </a:cxn>
                <a:cxn ang="0">
                  <a:pos x="308" y="289"/>
                </a:cxn>
                <a:cxn ang="0">
                  <a:pos x="298" y="278"/>
                </a:cxn>
                <a:cxn ang="0">
                  <a:pos x="280" y="307"/>
                </a:cxn>
                <a:cxn ang="0">
                  <a:pos x="269" y="283"/>
                </a:cxn>
                <a:cxn ang="0">
                  <a:pos x="272" y="224"/>
                </a:cxn>
                <a:cxn ang="0">
                  <a:pos x="280" y="177"/>
                </a:cxn>
                <a:cxn ang="0">
                  <a:pos x="280" y="146"/>
                </a:cxn>
                <a:cxn ang="0">
                  <a:pos x="281" y="123"/>
                </a:cxn>
                <a:cxn ang="0">
                  <a:pos x="290" y="104"/>
                </a:cxn>
                <a:cxn ang="0">
                  <a:pos x="296" y="97"/>
                </a:cxn>
                <a:cxn ang="0">
                  <a:pos x="298" y="94"/>
                </a:cxn>
                <a:cxn ang="0">
                  <a:pos x="301" y="92"/>
                </a:cxn>
                <a:cxn ang="0">
                  <a:pos x="307" y="83"/>
                </a:cxn>
                <a:cxn ang="0">
                  <a:pos x="317" y="79"/>
                </a:cxn>
                <a:cxn ang="0">
                  <a:pos x="328" y="77"/>
                </a:cxn>
                <a:cxn ang="0">
                  <a:pos x="337" y="74"/>
                </a:cxn>
                <a:cxn ang="0">
                  <a:pos x="345" y="67"/>
                </a:cxn>
                <a:cxn ang="0">
                  <a:pos x="337" y="50"/>
                </a:cxn>
                <a:cxn ang="0">
                  <a:pos x="337" y="47"/>
                </a:cxn>
                <a:cxn ang="0">
                  <a:pos x="337" y="43"/>
                </a:cxn>
                <a:cxn ang="0">
                  <a:pos x="337" y="41"/>
                </a:cxn>
                <a:cxn ang="0">
                  <a:pos x="334" y="38"/>
                </a:cxn>
                <a:cxn ang="0">
                  <a:pos x="321" y="21"/>
                </a:cxn>
                <a:cxn ang="0">
                  <a:pos x="316" y="0"/>
                </a:cxn>
                <a:cxn ang="0">
                  <a:pos x="188" y="94"/>
                </a:cxn>
                <a:cxn ang="0">
                  <a:pos x="88" y="218"/>
                </a:cxn>
                <a:cxn ang="0">
                  <a:pos x="21" y="366"/>
                </a:cxn>
                <a:cxn ang="0">
                  <a:pos x="0" y="530"/>
                </a:cxn>
                <a:cxn ang="0">
                  <a:pos x="20" y="680"/>
                </a:cxn>
                <a:cxn ang="0">
                  <a:pos x="74" y="819"/>
                </a:cxn>
                <a:cxn ang="0">
                  <a:pos x="160" y="938"/>
                </a:cxn>
                <a:cxn ang="0">
                  <a:pos x="272" y="1032"/>
                </a:cxn>
              </a:cxnLst>
              <a:rect l="0" t="0" r="r" b="b"/>
              <a:pathLst>
                <a:path w="443" h="1033">
                  <a:moveTo>
                    <a:pt x="272" y="1032"/>
                  </a:moveTo>
                  <a:lnTo>
                    <a:pt x="290" y="1016"/>
                  </a:lnTo>
                  <a:lnTo>
                    <a:pt x="301" y="992"/>
                  </a:lnTo>
                  <a:lnTo>
                    <a:pt x="316" y="974"/>
                  </a:lnTo>
                  <a:lnTo>
                    <a:pt x="328" y="955"/>
                  </a:lnTo>
                  <a:lnTo>
                    <a:pt x="354" y="920"/>
                  </a:lnTo>
                  <a:lnTo>
                    <a:pt x="373" y="904"/>
                  </a:lnTo>
                  <a:lnTo>
                    <a:pt x="384" y="884"/>
                  </a:lnTo>
                  <a:lnTo>
                    <a:pt x="390" y="848"/>
                  </a:lnTo>
                  <a:lnTo>
                    <a:pt x="381" y="832"/>
                  </a:lnTo>
                  <a:lnTo>
                    <a:pt x="375" y="812"/>
                  </a:lnTo>
                  <a:lnTo>
                    <a:pt x="370" y="794"/>
                  </a:lnTo>
                  <a:lnTo>
                    <a:pt x="361" y="774"/>
                  </a:lnTo>
                  <a:lnTo>
                    <a:pt x="361" y="760"/>
                  </a:lnTo>
                  <a:lnTo>
                    <a:pt x="361" y="747"/>
                  </a:lnTo>
                  <a:lnTo>
                    <a:pt x="361" y="734"/>
                  </a:lnTo>
                  <a:lnTo>
                    <a:pt x="359" y="722"/>
                  </a:lnTo>
                  <a:lnTo>
                    <a:pt x="359" y="707"/>
                  </a:lnTo>
                  <a:lnTo>
                    <a:pt x="364" y="698"/>
                  </a:lnTo>
                  <a:lnTo>
                    <a:pt x="373" y="691"/>
                  </a:lnTo>
                  <a:lnTo>
                    <a:pt x="390" y="686"/>
                  </a:lnTo>
                  <a:lnTo>
                    <a:pt x="391" y="686"/>
                  </a:lnTo>
                  <a:lnTo>
                    <a:pt x="395" y="682"/>
                  </a:lnTo>
                  <a:lnTo>
                    <a:pt x="395" y="680"/>
                  </a:lnTo>
                  <a:lnTo>
                    <a:pt x="395" y="677"/>
                  </a:lnTo>
                  <a:lnTo>
                    <a:pt x="390" y="671"/>
                  </a:lnTo>
                  <a:lnTo>
                    <a:pt x="386" y="666"/>
                  </a:lnTo>
                  <a:lnTo>
                    <a:pt x="386" y="660"/>
                  </a:lnTo>
                  <a:lnTo>
                    <a:pt x="395" y="655"/>
                  </a:lnTo>
                  <a:lnTo>
                    <a:pt x="437" y="635"/>
                  </a:lnTo>
                  <a:lnTo>
                    <a:pt x="442" y="626"/>
                  </a:lnTo>
                  <a:lnTo>
                    <a:pt x="442" y="619"/>
                  </a:lnTo>
                  <a:lnTo>
                    <a:pt x="442" y="613"/>
                  </a:lnTo>
                  <a:lnTo>
                    <a:pt x="438" y="604"/>
                  </a:lnTo>
                  <a:lnTo>
                    <a:pt x="417" y="577"/>
                  </a:lnTo>
                  <a:lnTo>
                    <a:pt x="400" y="543"/>
                  </a:lnTo>
                  <a:lnTo>
                    <a:pt x="391" y="511"/>
                  </a:lnTo>
                  <a:lnTo>
                    <a:pt x="384" y="474"/>
                  </a:lnTo>
                  <a:lnTo>
                    <a:pt x="368" y="465"/>
                  </a:lnTo>
                  <a:lnTo>
                    <a:pt x="354" y="455"/>
                  </a:lnTo>
                  <a:lnTo>
                    <a:pt x="339" y="444"/>
                  </a:lnTo>
                  <a:lnTo>
                    <a:pt x="326" y="433"/>
                  </a:lnTo>
                  <a:lnTo>
                    <a:pt x="317" y="422"/>
                  </a:lnTo>
                  <a:lnTo>
                    <a:pt x="312" y="411"/>
                  </a:lnTo>
                  <a:lnTo>
                    <a:pt x="308" y="402"/>
                  </a:lnTo>
                  <a:lnTo>
                    <a:pt x="307" y="391"/>
                  </a:lnTo>
                  <a:lnTo>
                    <a:pt x="285" y="363"/>
                  </a:lnTo>
                  <a:lnTo>
                    <a:pt x="290" y="339"/>
                  </a:lnTo>
                  <a:lnTo>
                    <a:pt x="301" y="314"/>
                  </a:lnTo>
                  <a:lnTo>
                    <a:pt x="308" y="289"/>
                  </a:lnTo>
                  <a:lnTo>
                    <a:pt x="308" y="267"/>
                  </a:lnTo>
                  <a:lnTo>
                    <a:pt x="298" y="278"/>
                  </a:lnTo>
                  <a:lnTo>
                    <a:pt x="287" y="294"/>
                  </a:lnTo>
                  <a:lnTo>
                    <a:pt x="280" y="307"/>
                  </a:lnTo>
                  <a:lnTo>
                    <a:pt x="272" y="314"/>
                  </a:lnTo>
                  <a:lnTo>
                    <a:pt x="269" y="283"/>
                  </a:lnTo>
                  <a:lnTo>
                    <a:pt x="271" y="254"/>
                  </a:lnTo>
                  <a:lnTo>
                    <a:pt x="272" y="224"/>
                  </a:lnTo>
                  <a:lnTo>
                    <a:pt x="272" y="195"/>
                  </a:lnTo>
                  <a:lnTo>
                    <a:pt x="280" y="177"/>
                  </a:lnTo>
                  <a:lnTo>
                    <a:pt x="280" y="164"/>
                  </a:lnTo>
                  <a:lnTo>
                    <a:pt x="280" y="146"/>
                  </a:lnTo>
                  <a:lnTo>
                    <a:pt x="281" y="133"/>
                  </a:lnTo>
                  <a:lnTo>
                    <a:pt x="281" y="123"/>
                  </a:lnTo>
                  <a:lnTo>
                    <a:pt x="285" y="113"/>
                  </a:lnTo>
                  <a:lnTo>
                    <a:pt x="290" y="104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301" y="92"/>
                  </a:lnTo>
                  <a:lnTo>
                    <a:pt x="303" y="86"/>
                  </a:lnTo>
                  <a:lnTo>
                    <a:pt x="307" y="83"/>
                  </a:lnTo>
                  <a:lnTo>
                    <a:pt x="308" y="83"/>
                  </a:lnTo>
                  <a:lnTo>
                    <a:pt x="317" y="79"/>
                  </a:lnTo>
                  <a:lnTo>
                    <a:pt x="323" y="77"/>
                  </a:lnTo>
                  <a:lnTo>
                    <a:pt x="328" y="77"/>
                  </a:lnTo>
                  <a:lnTo>
                    <a:pt x="334" y="74"/>
                  </a:lnTo>
                  <a:lnTo>
                    <a:pt x="337" y="74"/>
                  </a:lnTo>
                  <a:lnTo>
                    <a:pt x="339" y="72"/>
                  </a:lnTo>
                  <a:lnTo>
                    <a:pt x="345" y="67"/>
                  </a:lnTo>
                  <a:lnTo>
                    <a:pt x="345" y="63"/>
                  </a:lnTo>
                  <a:lnTo>
                    <a:pt x="337" y="50"/>
                  </a:lnTo>
                  <a:lnTo>
                    <a:pt x="337" y="50"/>
                  </a:lnTo>
                  <a:lnTo>
                    <a:pt x="337" y="47"/>
                  </a:lnTo>
                  <a:lnTo>
                    <a:pt x="337" y="47"/>
                  </a:lnTo>
                  <a:lnTo>
                    <a:pt x="337" y="43"/>
                  </a:lnTo>
                  <a:lnTo>
                    <a:pt x="337" y="43"/>
                  </a:lnTo>
                  <a:lnTo>
                    <a:pt x="337" y="41"/>
                  </a:lnTo>
                  <a:lnTo>
                    <a:pt x="334" y="41"/>
                  </a:lnTo>
                  <a:lnTo>
                    <a:pt x="334" y="38"/>
                  </a:lnTo>
                  <a:lnTo>
                    <a:pt x="328" y="30"/>
                  </a:lnTo>
                  <a:lnTo>
                    <a:pt x="321" y="21"/>
                  </a:lnTo>
                  <a:lnTo>
                    <a:pt x="317" y="11"/>
                  </a:lnTo>
                  <a:lnTo>
                    <a:pt x="316" y="0"/>
                  </a:lnTo>
                  <a:lnTo>
                    <a:pt x="249" y="41"/>
                  </a:lnTo>
                  <a:lnTo>
                    <a:pt x="188" y="94"/>
                  </a:lnTo>
                  <a:lnTo>
                    <a:pt x="133" y="151"/>
                  </a:lnTo>
                  <a:lnTo>
                    <a:pt x="88" y="218"/>
                  </a:lnTo>
                  <a:lnTo>
                    <a:pt x="50" y="289"/>
                  </a:lnTo>
                  <a:lnTo>
                    <a:pt x="21" y="366"/>
                  </a:lnTo>
                  <a:lnTo>
                    <a:pt x="5" y="446"/>
                  </a:lnTo>
                  <a:lnTo>
                    <a:pt x="0" y="530"/>
                  </a:lnTo>
                  <a:lnTo>
                    <a:pt x="5" y="608"/>
                  </a:lnTo>
                  <a:lnTo>
                    <a:pt x="20" y="680"/>
                  </a:lnTo>
                  <a:lnTo>
                    <a:pt x="45" y="751"/>
                  </a:lnTo>
                  <a:lnTo>
                    <a:pt x="74" y="819"/>
                  </a:lnTo>
                  <a:lnTo>
                    <a:pt x="114" y="879"/>
                  </a:lnTo>
                  <a:lnTo>
                    <a:pt x="160" y="938"/>
                  </a:lnTo>
                  <a:lnTo>
                    <a:pt x="215" y="987"/>
                  </a:lnTo>
                  <a:lnTo>
                    <a:pt x="272" y="1032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invGray">
            <a:xfrm>
              <a:off x="368" y="1584"/>
              <a:ext cx="824" cy="1203"/>
            </a:xfrm>
            <a:custGeom>
              <a:avLst/>
              <a:gdLst/>
              <a:ahLst/>
              <a:cxnLst>
                <a:cxn ang="0">
                  <a:pos x="796" y="688"/>
                </a:cxn>
                <a:cxn ang="0">
                  <a:pos x="756" y="641"/>
                </a:cxn>
                <a:cxn ang="0">
                  <a:pos x="812" y="615"/>
                </a:cxn>
                <a:cxn ang="0">
                  <a:pos x="814" y="502"/>
                </a:cxn>
                <a:cxn ang="0">
                  <a:pos x="705" y="247"/>
                </a:cxn>
                <a:cxn ang="0">
                  <a:pos x="651" y="262"/>
                </a:cxn>
                <a:cxn ang="0">
                  <a:pos x="574" y="289"/>
                </a:cxn>
                <a:cxn ang="0">
                  <a:pos x="536" y="258"/>
                </a:cxn>
                <a:cxn ang="0">
                  <a:pos x="563" y="170"/>
                </a:cxn>
                <a:cxn ang="0">
                  <a:pos x="532" y="81"/>
                </a:cxn>
                <a:cxn ang="0">
                  <a:pos x="455" y="56"/>
                </a:cxn>
                <a:cxn ang="0">
                  <a:pos x="484" y="150"/>
                </a:cxn>
                <a:cxn ang="0">
                  <a:pos x="465" y="190"/>
                </a:cxn>
                <a:cxn ang="0">
                  <a:pos x="442" y="200"/>
                </a:cxn>
                <a:cxn ang="0">
                  <a:pos x="419" y="164"/>
                </a:cxn>
                <a:cxn ang="0">
                  <a:pos x="381" y="108"/>
                </a:cxn>
                <a:cxn ang="0">
                  <a:pos x="406" y="108"/>
                </a:cxn>
                <a:cxn ang="0">
                  <a:pos x="424" y="72"/>
                </a:cxn>
                <a:cxn ang="0">
                  <a:pos x="325" y="0"/>
                </a:cxn>
                <a:cxn ang="0">
                  <a:pos x="281" y="27"/>
                </a:cxn>
                <a:cxn ang="0">
                  <a:pos x="240" y="72"/>
                </a:cxn>
                <a:cxn ang="0">
                  <a:pos x="209" y="114"/>
                </a:cxn>
                <a:cxn ang="0">
                  <a:pos x="209" y="150"/>
                </a:cxn>
                <a:cxn ang="0">
                  <a:pos x="240" y="164"/>
                </a:cxn>
                <a:cxn ang="0">
                  <a:pos x="209" y="222"/>
                </a:cxn>
                <a:cxn ang="0">
                  <a:pos x="213" y="242"/>
                </a:cxn>
                <a:cxn ang="0">
                  <a:pos x="267" y="222"/>
                </a:cxn>
                <a:cxn ang="0">
                  <a:pos x="303" y="170"/>
                </a:cxn>
                <a:cxn ang="0">
                  <a:pos x="354" y="231"/>
                </a:cxn>
                <a:cxn ang="0">
                  <a:pos x="372" y="291"/>
                </a:cxn>
                <a:cxn ang="0">
                  <a:pos x="348" y="294"/>
                </a:cxn>
                <a:cxn ang="0">
                  <a:pos x="298" y="309"/>
                </a:cxn>
                <a:cxn ang="0">
                  <a:pos x="323" y="330"/>
                </a:cxn>
                <a:cxn ang="0">
                  <a:pos x="260" y="339"/>
                </a:cxn>
                <a:cxn ang="0">
                  <a:pos x="189" y="411"/>
                </a:cxn>
                <a:cxn ang="0">
                  <a:pos x="184" y="469"/>
                </a:cxn>
                <a:cxn ang="0">
                  <a:pos x="148" y="435"/>
                </a:cxn>
                <a:cxn ang="0">
                  <a:pos x="83" y="402"/>
                </a:cxn>
                <a:cxn ang="0">
                  <a:pos x="0" y="455"/>
                </a:cxn>
                <a:cxn ang="0">
                  <a:pos x="54" y="496"/>
                </a:cxn>
                <a:cxn ang="0">
                  <a:pos x="74" y="485"/>
                </a:cxn>
                <a:cxn ang="0">
                  <a:pos x="54" y="608"/>
                </a:cxn>
                <a:cxn ang="0">
                  <a:pos x="132" y="641"/>
                </a:cxn>
                <a:cxn ang="0">
                  <a:pos x="195" y="661"/>
                </a:cxn>
                <a:cxn ang="0">
                  <a:pos x="249" y="744"/>
                </a:cxn>
                <a:cxn ang="0">
                  <a:pos x="334" y="886"/>
                </a:cxn>
                <a:cxn ang="0">
                  <a:pos x="391" y="1007"/>
                </a:cxn>
                <a:cxn ang="0">
                  <a:pos x="292" y="1052"/>
                </a:cxn>
                <a:cxn ang="0">
                  <a:pos x="182" y="1105"/>
                </a:cxn>
                <a:cxn ang="0">
                  <a:pos x="68" y="1180"/>
                </a:cxn>
                <a:cxn ang="0">
                  <a:pos x="200" y="1202"/>
                </a:cxn>
                <a:cxn ang="0">
                  <a:pos x="417" y="1168"/>
                </a:cxn>
                <a:cxn ang="0">
                  <a:pos x="613" y="1052"/>
                </a:cxn>
                <a:cxn ang="0">
                  <a:pos x="610" y="929"/>
                </a:cxn>
                <a:cxn ang="0">
                  <a:pos x="543" y="888"/>
                </a:cxn>
                <a:cxn ang="0">
                  <a:pos x="567" y="791"/>
                </a:cxn>
                <a:cxn ang="0">
                  <a:pos x="655" y="738"/>
                </a:cxn>
                <a:cxn ang="0">
                  <a:pos x="725" y="713"/>
                </a:cxn>
                <a:cxn ang="0">
                  <a:pos x="792" y="729"/>
                </a:cxn>
              </a:cxnLst>
              <a:rect l="0" t="0" r="r" b="b"/>
              <a:pathLst>
                <a:path w="824" h="1203">
                  <a:moveTo>
                    <a:pt x="803" y="736"/>
                  </a:moveTo>
                  <a:lnTo>
                    <a:pt x="807" y="724"/>
                  </a:lnTo>
                  <a:lnTo>
                    <a:pt x="808" y="713"/>
                  </a:lnTo>
                  <a:lnTo>
                    <a:pt x="812" y="702"/>
                  </a:lnTo>
                  <a:lnTo>
                    <a:pt x="814" y="691"/>
                  </a:lnTo>
                  <a:lnTo>
                    <a:pt x="803" y="691"/>
                  </a:lnTo>
                  <a:lnTo>
                    <a:pt x="796" y="688"/>
                  </a:lnTo>
                  <a:lnTo>
                    <a:pt x="783" y="686"/>
                  </a:lnTo>
                  <a:lnTo>
                    <a:pt x="776" y="680"/>
                  </a:lnTo>
                  <a:lnTo>
                    <a:pt x="770" y="675"/>
                  </a:lnTo>
                  <a:lnTo>
                    <a:pt x="767" y="666"/>
                  </a:lnTo>
                  <a:lnTo>
                    <a:pt x="761" y="661"/>
                  </a:lnTo>
                  <a:lnTo>
                    <a:pt x="760" y="655"/>
                  </a:lnTo>
                  <a:lnTo>
                    <a:pt x="756" y="641"/>
                  </a:lnTo>
                  <a:lnTo>
                    <a:pt x="756" y="624"/>
                  </a:lnTo>
                  <a:lnTo>
                    <a:pt x="760" y="610"/>
                  </a:lnTo>
                  <a:lnTo>
                    <a:pt x="767" y="599"/>
                  </a:lnTo>
                  <a:lnTo>
                    <a:pt x="781" y="597"/>
                  </a:lnTo>
                  <a:lnTo>
                    <a:pt x="792" y="599"/>
                  </a:lnTo>
                  <a:lnTo>
                    <a:pt x="803" y="608"/>
                  </a:lnTo>
                  <a:lnTo>
                    <a:pt x="812" y="615"/>
                  </a:lnTo>
                  <a:lnTo>
                    <a:pt x="819" y="628"/>
                  </a:lnTo>
                  <a:lnTo>
                    <a:pt x="823" y="619"/>
                  </a:lnTo>
                  <a:lnTo>
                    <a:pt x="823" y="610"/>
                  </a:lnTo>
                  <a:lnTo>
                    <a:pt x="823" y="605"/>
                  </a:lnTo>
                  <a:lnTo>
                    <a:pt x="823" y="597"/>
                  </a:lnTo>
                  <a:lnTo>
                    <a:pt x="819" y="549"/>
                  </a:lnTo>
                  <a:lnTo>
                    <a:pt x="814" y="502"/>
                  </a:lnTo>
                  <a:lnTo>
                    <a:pt x="807" y="455"/>
                  </a:lnTo>
                  <a:lnTo>
                    <a:pt x="792" y="411"/>
                  </a:lnTo>
                  <a:lnTo>
                    <a:pt x="776" y="366"/>
                  </a:lnTo>
                  <a:lnTo>
                    <a:pt x="756" y="325"/>
                  </a:lnTo>
                  <a:lnTo>
                    <a:pt x="734" y="285"/>
                  </a:lnTo>
                  <a:lnTo>
                    <a:pt x="709" y="247"/>
                  </a:lnTo>
                  <a:lnTo>
                    <a:pt x="705" y="247"/>
                  </a:lnTo>
                  <a:lnTo>
                    <a:pt x="702" y="244"/>
                  </a:lnTo>
                  <a:lnTo>
                    <a:pt x="698" y="244"/>
                  </a:lnTo>
                  <a:lnTo>
                    <a:pt x="693" y="242"/>
                  </a:lnTo>
                  <a:lnTo>
                    <a:pt x="677" y="253"/>
                  </a:lnTo>
                  <a:lnTo>
                    <a:pt x="668" y="254"/>
                  </a:lnTo>
                  <a:lnTo>
                    <a:pt x="660" y="258"/>
                  </a:lnTo>
                  <a:lnTo>
                    <a:pt x="651" y="262"/>
                  </a:lnTo>
                  <a:lnTo>
                    <a:pt x="642" y="264"/>
                  </a:lnTo>
                  <a:lnTo>
                    <a:pt x="631" y="267"/>
                  </a:lnTo>
                  <a:lnTo>
                    <a:pt x="619" y="273"/>
                  </a:lnTo>
                  <a:lnTo>
                    <a:pt x="606" y="278"/>
                  </a:lnTo>
                  <a:lnTo>
                    <a:pt x="594" y="283"/>
                  </a:lnTo>
                  <a:lnTo>
                    <a:pt x="583" y="285"/>
                  </a:lnTo>
                  <a:lnTo>
                    <a:pt x="574" y="289"/>
                  </a:lnTo>
                  <a:lnTo>
                    <a:pt x="567" y="291"/>
                  </a:lnTo>
                  <a:lnTo>
                    <a:pt x="557" y="289"/>
                  </a:lnTo>
                  <a:lnTo>
                    <a:pt x="554" y="285"/>
                  </a:lnTo>
                  <a:lnTo>
                    <a:pt x="548" y="280"/>
                  </a:lnTo>
                  <a:lnTo>
                    <a:pt x="547" y="278"/>
                  </a:lnTo>
                  <a:lnTo>
                    <a:pt x="543" y="273"/>
                  </a:lnTo>
                  <a:lnTo>
                    <a:pt x="536" y="258"/>
                  </a:lnTo>
                  <a:lnTo>
                    <a:pt x="532" y="244"/>
                  </a:lnTo>
                  <a:lnTo>
                    <a:pt x="532" y="231"/>
                  </a:lnTo>
                  <a:lnTo>
                    <a:pt x="530" y="217"/>
                  </a:lnTo>
                  <a:lnTo>
                    <a:pt x="532" y="202"/>
                  </a:lnTo>
                  <a:lnTo>
                    <a:pt x="541" y="190"/>
                  </a:lnTo>
                  <a:lnTo>
                    <a:pt x="552" y="177"/>
                  </a:lnTo>
                  <a:lnTo>
                    <a:pt x="563" y="170"/>
                  </a:lnTo>
                  <a:lnTo>
                    <a:pt x="574" y="159"/>
                  </a:lnTo>
                  <a:lnTo>
                    <a:pt x="583" y="146"/>
                  </a:lnTo>
                  <a:lnTo>
                    <a:pt x="588" y="134"/>
                  </a:lnTo>
                  <a:lnTo>
                    <a:pt x="588" y="119"/>
                  </a:lnTo>
                  <a:lnTo>
                    <a:pt x="568" y="105"/>
                  </a:lnTo>
                  <a:lnTo>
                    <a:pt x="552" y="92"/>
                  </a:lnTo>
                  <a:lnTo>
                    <a:pt x="532" y="81"/>
                  </a:lnTo>
                  <a:lnTo>
                    <a:pt x="512" y="70"/>
                  </a:lnTo>
                  <a:lnTo>
                    <a:pt x="491" y="58"/>
                  </a:lnTo>
                  <a:lnTo>
                    <a:pt x="471" y="47"/>
                  </a:lnTo>
                  <a:lnTo>
                    <a:pt x="449" y="38"/>
                  </a:lnTo>
                  <a:lnTo>
                    <a:pt x="428" y="31"/>
                  </a:lnTo>
                  <a:lnTo>
                    <a:pt x="442" y="45"/>
                  </a:lnTo>
                  <a:lnTo>
                    <a:pt x="455" y="56"/>
                  </a:lnTo>
                  <a:lnTo>
                    <a:pt x="465" y="63"/>
                  </a:lnTo>
                  <a:lnTo>
                    <a:pt x="484" y="74"/>
                  </a:lnTo>
                  <a:lnTo>
                    <a:pt x="485" y="88"/>
                  </a:lnTo>
                  <a:lnTo>
                    <a:pt x="484" y="105"/>
                  </a:lnTo>
                  <a:lnTo>
                    <a:pt x="478" y="123"/>
                  </a:lnTo>
                  <a:lnTo>
                    <a:pt x="478" y="135"/>
                  </a:lnTo>
                  <a:lnTo>
                    <a:pt x="484" y="150"/>
                  </a:lnTo>
                  <a:lnTo>
                    <a:pt x="484" y="155"/>
                  </a:lnTo>
                  <a:lnTo>
                    <a:pt x="480" y="161"/>
                  </a:lnTo>
                  <a:lnTo>
                    <a:pt x="474" y="166"/>
                  </a:lnTo>
                  <a:lnTo>
                    <a:pt x="469" y="170"/>
                  </a:lnTo>
                  <a:lnTo>
                    <a:pt x="465" y="175"/>
                  </a:lnTo>
                  <a:lnTo>
                    <a:pt x="465" y="180"/>
                  </a:lnTo>
                  <a:lnTo>
                    <a:pt x="465" y="190"/>
                  </a:lnTo>
                  <a:lnTo>
                    <a:pt x="464" y="195"/>
                  </a:lnTo>
                  <a:lnTo>
                    <a:pt x="460" y="197"/>
                  </a:lnTo>
                  <a:lnTo>
                    <a:pt x="458" y="200"/>
                  </a:lnTo>
                  <a:lnTo>
                    <a:pt x="455" y="200"/>
                  </a:lnTo>
                  <a:lnTo>
                    <a:pt x="453" y="200"/>
                  </a:lnTo>
                  <a:lnTo>
                    <a:pt x="447" y="197"/>
                  </a:lnTo>
                  <a:lnTo>
                    <a:pt x="442" y="200"/>
                  </a:lnTo>
                  <a:lnTo>
                    <a:pt x="433" y="202"/>
                  </a:lnTo>
                  <a:lnTo>
                    <a:pt x="428" y="202"/>
                  </a:lnTo>
                  <a:lnTo>
                    <a:pt x="424" y="200"/>
                  </a:lnTo>
                  <a:lnTo>
                    <a:pt x="424" y="197"/>
                  </a:lnTo>
                  <a:lnTo>
                    <a:pt x="424" y="197"/>
                  </a:lnTo>
                  <a:lnTo>
                    <a:pt x="422" y="195"/>
                  </a:lnTo>
                  <a:lnTo>
                    <a:pt x="419" y="164"/>
                  </a:lnTo>
                  <a:lnTo>
                    <a:pt x="411" y="159"/>
                  </a:lnTo>
                  <a:lnTo>
                    <a:pt x="406" y="150"/>
                  </a:lnTo>
                  <a:lnTo>
                    <a:pt x="397" y="141"/>
                  </a:lnTo>
                  <a:lnTo>
                    <a:pt x="390" y="134"/>
                  </a:lnTo>
                  <a:lnTo>
                    <a:pt x="386" y="125"/>
                  </a:lnTo>
                  <a:lnTo>
                    <a:pt x="384" y="117"/>
                  </a:lnTo>
                  <a:lnTo>
                    <a:pt x="381" y="108"/>
                  </a:lnTo>
                  <a:lnTo>
                    <a:pt x="384" y="103"/>
                  </a:lnTo>
                  <a:lnTo>
                    <a:pt x="386" y="99"/>
                  </a:lnTo>
                  <a:lnTo>
                    <a:pt x="390" y="99"/>
                  </a:lnTo>
                  <a:lnTo>
                    <a:pt x="390" y="97"/>
                  </a:lnTo>
                  <a:lnTo>
                    <a:pt x="391" y="97"/>
                  </a:lnTo>
                  <a:lnTo>
                    <a:pt x="397" y="103"/>
                  </a:lnTo>
                  <a:lnTo>
                    <a:pt x="406" y="108"/>
                  </a:lnTo>
                  <a:lnTo>
                    <a:pt x="413" y="110"/>
                  </a:lnTo>
                  <a:lnTo>
                    <a:pt x="422" y="110"/>
                  </a:lnTo>
                  <a:lnTo>
                    <a:pt x="424" y="110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72"/>
                  </a:lnTo>
                  <a:lnTo>
                    <a:pt x="411" y="56"/>
                  </a:lnTo>
                  <a:lnTo>
                    <a:pt x="395" y="42"/>
                  </a:lnTo>
                  <a:lnTo>
                    <a:pt x="377" y="27"/>
                  </a:lnTo>
                  <a:lnTo>
                    <a:pt x="364" y="9"/>
                  </a:lnTo>
                  <a:lnTo>
                    <a:pt x="350" y="5"/>
                  </a:lnTo>
                  <a:lnTo>
                    <a:pt x="339" y="2"/>
                  </a:lnTo>
                  <a:lnTo>
                    <a:pt x="325" y="0"/>
                  </a:lnTo>
                  <a:lnTo>
                    <a:pt x="312" y="0"/>
                  </a:lnTo>
                  <a:lnTo>
                    <a:pt x="308" y="0"/>
                  </a:lnTo>
                  <a:lnTo>
                    <a:pt x="308" y="2"/>
                  </a:lnTo>
                  <a:lnTo>
                    <a:pt x="308" y="5"/>
                  </a:lnTo>
                  <a:lnTo>
                    <a:pt x="307" y="9"/>
                  </a:lnTo>
                  <a:lnTo>
                    <a:pt x="289" y="14"/>
                  </a:lnTo>
                  <a:lnTo>
                    <a:pt x="281" y="27"/>
                  </a:lnTo>
                  <a:lnTo>
                    <a:pt x="276" y="42"/>
                  </a:lnTo>
                  <a:lnTo>
                    <a:pt x="265" y="56"/>
                  </a:lnTo>
                  <a:lnTo>
                    <a:pt x="260" y="56"/>
                  </a:lnTo>
                  <a:lnTo>
                    <a:pt x="256" y="56"/>
                  </a:lnTo>
                  <a:lnTo>
                    <a:pt x="251" y="56"/>
                  </a:lnTo>
                  <a:lnTo>
                    <a:pt x="249" y="58"/>
                  </a:lnTo>
                  <a:lnTo>
                    <a:pt x="240" y="72"/>
                  </a:lnTo>
                  <a:lnTo>
                    <a:pt x="231" y="87"/>
                  </a:lnTo>
                  <a:lnTo>
                    <a:pt x="224" y="99"/>
                  </a:lnTo>
                  <a:lnTo>
                    <a:pt x="213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4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41"/>
                  </a:lnTo>
                  <a:lnTo>
                    <a:pt x="195" y="146"/>
                  </a:lnTo>
                  <a:lnTo>
                    <a:pt x="209" y="150"/>
                  </a:lnTo>
                  <a:lnTo>
                    <a:pt x="224" y="153"/>
                  </a:lnTo>
                  <a:lnTo>
                    <a:pt x="234" y="153"/>
                  </a:lnTo>
                  <a:lnTo>
                    <a:pt x="236" y="155"/>
                  </a:lnTo>
                  <a:lnTo>
                    <a:pt x="240" y="155"/>
                  </a:lnTo>
                  <a:lnTo>
                    <a:pt x="240" y="159"/>
                  </a:lnTo>
                  <a:lnTo>
                    <a:pt x="242" y="161"/>
                  </a:lnTo>
                  <a:lnTo>
                    <a:pt x="240" y="164"/>
                  </a:lnTo>
                  <a:lnTo>
                    <a:pt x="234" y="166"/>
                  </a:lnTo>
                  <a:lnTo>
                    <a:pt x="231" y="170"/>
                  </a:lnTo>
                  <a:lnTo>
                    <a:pt x="225" y="171"/>
                  </a:lnTo>
                  <a:lnTo>
                    <a:pt x="220" y="180"/>
                  </a:lnTo>
                  <a:lnTo>
                    <a:pt x="215" y="195"/>
                  </a:lnTo>
                  <a:lnTo>
                    <a:pt x="209" y="208"/>
                  </a:lnTo>
                  <a:lnTo>
                    <a:pt x="209" y="222"/>
                  </a:lnTo>
                  <a:lnTo>
                    <a:pt x="213" y="227"/>
                  </a:lnTo>
                  <a:lnTo>
                    <a:pt x="215" y="227"/>
                  </a:lnTo>
                  <a:lnTo>
                    <a:pt x="213" y="231"/>
                  </a:lnTo>
                  <a:lnTo>
                    <a:pt x="209" y="238"/>
                  </a:lnTo>
                  <a:lnTo>
                    <a:pt x="209" y="238"/>
                  </a:lnTo>
                  <a:lnTo>
                    <a:pt x="213" y="242"/>
                  </a:lnTo>
                  <a:lnTo>
                    <a:pt x="213" y="242"/>
                  </a:lnTo>
                  <a:lnTo>
                    <a:pt x="215" y="244"/>
                  </a:lnTo>
                  <a:lnTo>
                    <a:pt x="231" y="233"/>
                  </a:lnTo>
                  <a:lnTo>
                    <a:pt x="260" y="231"/>
                  </a:lnTo>
                  <a:lnTo>
                    <a:pt x="260" y="227"/>
                  </a:lnTo>
                  <a:lnTo>
                    <a:pt x="262" y="226"/>
                  </a:lnTo>
                  <a:lnTo>
                    <a:pt x="265" y="226"/>
                  </a:lnTo>
                  <a:lnTo>
                    <a:pt x="267" y="222"/>
                  </a:lnTo>
                  <a:lnTo>
                    <a:pt x="267" y="200"/>
                  </a:lnTo>
                  <a:lnTo>
                    <a:pt x="289" y="155"/>
                  </a:lnTo>
                  <a:lnTo>
                    <a:pt x="289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303" y="170"/>
                  </a:lnTo>
                  <a:lnTo>
                    <a:pt x="312" y="180"/>
                  </a:lnTo>
                  <a:lnTo>
                    <a:pt x="323" y="195"/>
                  </a:lnTo>
                  <a:lnTo>
                    <a:pt x="336" y="206"/>
                  </a:lnTo>
                  <a:lnTo>
                    <a:pt x="343" y="211"/>
                  </a:lnTo>
                  <a:lnTo>
                    <a:pt x="345" y="217"/>
                  </a:lnTo>
                  <a:lnTo>
                    <a:pt x="350" y="226"/>
                  </a:lnTo>
                  <a:lnTo>
                    <a:pt x="354" y="231"/>
                  </a:lnTo>
                  <a:lnTo>
                    <a:pt x="354" y="244"/>
                  </a:lnTo>
                  <a:lnTo>
                    <a:pt x="354" y="258"/>
                  </a:lnTo>
                  <a:lnTo>
                    <a:pt x="359" y="273"/>
                  </a:lnTo>
                  <a:lnTo>
                    <a:pt x="364" y="283"/>
                  </a:lnTo>
                  <a:lnTo>
                    <a:pt x="366" y="285"/>
                  </a:lnTo>
                  <a:lnTo>
                    <a:pt x="370" y="289"/>
                  </a:lnTo>
                  <a:lnTo>
                    <a:pt x="372" y="291"/>
                  </a:lnTo>
                  <a:lnTo>
                    <a:pt x="375" y="294"/>
                  </a:lnTo>
                  <a:lnTo>
                    <a:pt x="375" y="298"/>
                  </a:lnTo>
                  <a:lnTo>
                    <a:pt x="372" y="300"/>
                  </a:lnTo>
                  <a:lnTo>
                    <a:pt x="372" y="305"/>
                  </a:lnTo>
                  <a:lnTo>
                    <a:pt x="370" y="309"/>
                  </a:lnTo>
                  <a:lnTo>
                    <a:pt x="359" y="305"/>
                  </a:lnTo>
                  <a:lnTo>
                    <a:pt x="348" y="294"/>
                  </a:lnTo>
                  <a:lnTo>
                    <a:pt x="336" y="285"/>
                  </a:lnTo>
                  <a:lnTo>
                    <a:pt x="323" y="283"/>
                  </a:lnTo>
                  <a:lnTo>
                    <a:pt x="314" y="289"/>
                  </a:lnTo>
                  <a:lnTo>
                    <a:pt x="308" y="294"/>
                  </a:lnTo>
                  <a:lnTo>
                    <a:pt x="299" y="300"/>
                  </a:lnTo>
                  <a:lnTo>
                    <a:pt x="296" y="305"/>
                  </a:lnTo>
                  <a:lnTo>
                    <a:pt x="298" y="309"/>
                  </a:lnTo>
                  <a:lnTo>
                    <a:pt x="299" y="310"/>
                  </a:lnTo>
                  <a:lnTo>
                    <a:pt x="299" y="314"/>
                  </a:lnTo>
                  <a:lnTo>
                    <a:pt x="303" y="314"/>
                  </a:lnTo>
                  <a:lnTo>
                    <a:pt x="312" y="314"/>
                  </a:lnTo>
                  <a:lnTo>
                    <a:pt x="317" y="316"/>
                  </a:lnTo>
                  <a:lnTo>
                    <a:pt x="319" y="321"/>
                  </a:lnTo>
                  <a:lnTo>
                    <a:pt x="323" y="330"/>
                  </a:lnTo>
                  <a:lnTo>
                    <a:pt x="323" y="330"/>
                  </a:lnTo>
                  <a:lnTo>
                    <a:pt x="319" y="334"/>
                  </a:lnTo>
                  <a:lnTo>
                    <a:pt x="317" y="339"/>
                  </a:lnTo>
                  <a:lnTo>
                    <a:pt x="317" y="339"/>
                  </a:lnTo>
                  <a:lnTo>
                    <a:pt x="260" y="327"/>
                  </a:lnTo>
                  <a:lnTo>
                    <a:pt x="260" y="334"/>
                  </a:lnTo>
                  <a:lnTo>
                    <a:pt x="260" y="339"/>
                  </a:lnTo>
                  <a:lnTo>
                    <a:pt x="260" y="345"/>
                  </a:lnTo>
                  <a:lnTo>
                    <a:pt x="256" y="347"/>
                  </a:lnTo>
                  <a:lnTo>
                    <a:pt x="251" y="356"/>
                  </a:lnTo>
                  <a:lnTo>
                    <a:pt x="249" y="357"/>
                  </a:lnTo>
                  <a:lnTo>
                    <a:pt x="242" y="366"/>
                  </a:lnTo>
                  <a:lnTo>
                    <a:pt x="225" y="393"/>
                  </a:lnTo>
                  <a:lnTo>
                    <a:pt x="189" y="411"/>
                  </a:lnTo>
                  <a:lnTo>
                    <a:pt x="188" y="413"/>
                  </a:lnTo>
                  <a:lnTo>
                    <a:pt x="184" y="419"/>
                  </a:lnTo>
                  <a:lnTo>
                    <a:pt x="184" y="424"/>
                  </a:lnTo>
                  <a:lnTo>
                    <a:pt x="184" y="430"/>
                  </a:lnTo>
                  <a:lnTo>
                    <a:pt x="184" y="439"/>
                  </a:lnTo>
                  <a:lnTo>
                    <a:pt x="184" y="453"/>
                  </a:lnTo>
                  <a:lnTo>
                    <a:pt x="184" y="469"/>
                  </a:lnTo>
                  <a:lnTo>
                    <a:pt x="184" y="478"/>
                  </a:lnTo>
                  <a:lnTo>
                    <a:pt x="173" y="478"/>
                  </a:lnTo>
                  <a:lnTo>
                    <a:pt x="164" y="475"/>
                  </a:lnTo>
                  <a:lnTo>
                    <a:pt x="157" y="469"/>
                  </a:lnTo>
                  <a:lnTo>
                    <a:pt x="151" y="464"/>
                  </a:lnTo>
                  <a:lnTo>
                    <a:pt x="151" y="449"/>
                  </a:lnTo>
                  <a:lnTo>
                    <a:pt x="148" y="435"/>
                  </a:lnTo>
                  <a:lnTo>
                    <a:pt x="141" y="424"/>
                  </a:lnTo>
                  <a:lnTo>
                    <a:pt x="130" y="413"/>
                  </a:lnTo>
                  <a:lnTo>
                    <a:pt x="117" y="417"/>
                  </a:lnTo>
                  <a:lnTo>
                    <a:pt x="110" y="417"/>
                  </a:lnTo>
                  <a:lnTo>
                    <a:pt x="101" y="413"/>
                  </a:lnTo>
                  <a:lnTo>
                    <a:pt x="94" y="408"/>
                  </a:lnTo>
                  <a:lnTo>
                    <a:pt x="83" y="402"/>
                  </a:lnTo>
                  <a:lnTo>
                    <a:pt x="72" y="397"/>
                  </a:lnTo>
                  <a:lnTo>
                    <a:pt x="59" y="393"/>
                  </a:lnTo>
                  <a:lnTo>
                    <a:pt x="49" y="392"/>
                  </a:lnTo>
                  <a:lnTo>
                    <a:pt x="38" y="402"/>
                  </a:lnTo>
                  <a:lnTo>
                    <a:pt x="21" y="424"/>
                  </a:lnTo>
                  <a:lnTo>
                    <a:pt x="5" y="448"/>
                  </a:lnTo>
                  <a:lnTo>
                    <a:pt x="0" y="455"/>
                  </a:lnTo>
                  <a:lnTo>
                    <a:pt x="21" y="475"/>
                  </a:lnTo>
                  <a:lnTo>
                    <a:pt x="25" y="516"/>
                  </a:lnTo>
                  <a:lnTo>
                    <a:pt x="29" y="516"/>
                  </a:lnTo>
                  <a:lnTo>
                    <a:pt x="38" y="513"/>
                  </a:lnTo>
                  <a:lnTo>
                    <a:pt x="43" y="511"/>
                  </a:lnTo>
                  <a:lnTo>
                    <a:pt x="49" y="505"/>
                  </a:lnTo>
                  <a:lnTo>
                    <a:pt x="54" y="496"/>
                  </a:lnTo>
                  <a:lnTo>
                    <a:pt x="58" y="491"/>
                  </a:lnTo>
                  <a:lnTo>
                    <a:pt x="63" y="485"/>
                  </a:lnTo>
                  <a:lnTo>
                    <a:pt x="72" y="480"/>
                  </a:lnTo>
                  <a:lnTo>
                    <a:pt x="74" y="480"/>
                  </a:lnTo>
                  <a:lnTo>
                    <a:pt x="74" y="484"/>
                  </a:lnTo>
                  <a:lnTo>
                    <a:pt x="74" y="484"/>
                  </a:lnTo>
                  <a:lnTo>
                    <a:pt x="74" y="485"/>
                  </a:lnTo>
                  <a:lnTo>
                    <a:pt x="63" y="538"/>
                  </a:lnTo>
                  <a:lnTo>
                    <a:pt x="79" y="556"/>
                  </a:lnTo>
                  <a:lnTo>
                    <a:pt x="77" y="567"/>
                  </a:lnTo>
                  <a:lnTo>
                    <a:pt x="68" y="574"/>
                  </a:lnTo>
                  <a:lnTo>
                    <a:pt x="59" y="583"/>
                  </a:lnTo>
                  <a:lnTo>
                    <a:pt x="54" y="597"/>
                  </a:lnTo>
                  <a:lnTo>
                    <a:pt x="54" y="608"/>
                  </a:lnTo>
                  <a:lnTo>
                    <a:pt x="63" y="619"/>
                  </a:lnTo>
                  <a:lnTo>
                    <a:pt x="74" y="630"/>
                  </a:lnTo>
                  <a:lnTo>
                    <a:pt x="88" y="641"/>
                  </a:lnTo>
                  <a:lnTo>
                    <a:pt x="101" y="646"/>
                  </a:lnTo>
                  <a:lnTo>
                    <a:pt x="114" y="646"/>
                  </a:lnTo>
                  <a:lnTo>
                    <a:pt x="124" y="644"/>
                  </a:lnTo>
                  <a:lnTo>
                    <a:pt x="132" y="641"/>
                  </a:lnTo>
                  <a:lnTo>
                    <a:pt x="141" y="635"/>
                  </a:lnTo>
                  <a:lnTo>
                    <a:pt x="148" y="635"/>
                  </a:lnTo>
                  <a:lnTo>
                    <a:pt x="153" y="639"/>
                  </a:lnTo>
                  <a:lnTo>
                    <a:pt x="160" y="641"/>
                  </a:lnTo>
                  <a:lnTo>
                    <a:pt x="168" y="644"/>
                  </a:lnTo>
                  <a:lnTo>
                    <a:pt x="184" y="652"/>
                  </a:lnTo>
                  <a:lnTo>
                    <a:pt x="195" y="661"/>
                  </a:lnTo>
                  <a:lnTo>
                    <a:pt x="209" y="670"/>
                  </a:lnTo>
                  <a:lnTo>
                    <a:pt x="220" y="677"/>
                  </a:lnTo>
                  <a:lnTo>
                    <a:pt x="225" y="691"/>
                  </a:lnTo>
                  <a:lnTo>
                    <a:pt x="229" y="706"/>
                  </a:lnTo>
                  <a:lnTo>
                    <a:pt x="231" y="722"/>
                  </a:lnTo>
                  <a:lnTo>
                    <a:pt x="234" y="738"/>
                  </a:lnTo>
                  <a:lnTo>
                    <a:pt x="249" y="744"/>
                  </a:lnTo>
                  <a:lnTo>
                    <a:pt x="262" y="749"/>
                  </a:lnTo>
                  <a:lnTo>
                    <a:pt x="276" y="758"/>
                  </a:lnTo>
                  <a:lnTo>
                    <a:pt x="287" y="772"/>
                  </a:lnTo>
                  <a:lnTo>
                    <a:pt x="298" y="800"/>
                  </a:lnTo>
                  <a:lnTo>
                    <a:pt x="308" y="830"/>
                  </a:lnTo>
                  <a:lnTo>
                    <a:pt x="319" y="861"/>
                  </a:lnTo>
                  <a:lnTo>
                    <a:pt x="334" y="886"/>
                  </a:lnTo>
                  <a:lnTo>
                    <a:pt x="350" y="904"/>
                  </a:lnTo>
                  <a:lnTo>
                    <a:pt x="366" y="924"/>
                  </a:lnTo>
                  <a:lnTo>
                    <a:pt x="381" y="944"/>
                  </a:lnTo>
                  <a:lnTo>
                    <a:pt x="395" y="966"/>
                  </a:lnTo>
                  <a:lnTo>
                    <a:pt x="397" y="980"/>
                  </a:lnTo>
                  <a:lnTo>
                    <a:pt x="397" y="993"/>
                  </a:lnTo>
                  <a:lnTo>
                    <a:pt x="391" y="1007"/>
                  </a:lnTo>
                  <a:lnTo>
                    <a:pt x="381" y="1018"/>
                  </a:lnTo>
                  <a:lnTo>
                    <a:pt x="364" y="1022"/>
                  </a:lnTo>
                  <a:lnTo>
                    <a:pt x="348" y="1027"/>
                  </a:lnTo>
                  <a:lnTo>
                    <a:pt x="334" y="1032"/>
                  </a:lnTo>
                  <a:lnTo>
                    <a:pt x="319" y="1038"/>
                  </a:lnTo>
                  <a:lnTo>
                    <a:pt x="307" y="1043"/>
                  </a:lnTo>
                  <a:lnTo>
                    <a:pt x="292" y="1052"/>
                  </a:lnTo>
                  <a:lnTo>
                    <a:pt x="278" y="1063"/>
                  </a:lnTo>
                  <a:lnTo>
                    <a:pt x="262" y="1074"/>
                  </a:lnTo>
                  <a:lnTo>
                    <a:pt x="249" y="1083"/>
                  </a:lnTo>
                  <a:lnTo>
                    <a:pt x="231" y="1090"/>
                  </a:lnTo>
                  <a:lnTo>
                    <a:pt x="215" y="1094"/>
                  </a:lnTo>
                  <a:lnTo>
                    <a:pt x="198" y="1099"/>
                  </a:lnTo>
                  <a:lnTo>
                    <a:pt x="182" y="1105"/>
                  </a:lnTo>
                  <a:lnTo>
                    <a:pt x="164" y="1110"/>
                  </a:lnTo>
                  <a:lnTo>
                    <a:pt x="151" y="1119"/>
                  </a:lnTo>
                  <a:lnTo>
                    <a:pt x="141" y="1132"/>
                  </a:lnTo>
                  <a:lnTo>
                    <a:pt x="124" y="1146"/>
                  </a:lnTo>
                  <a:lnTo>
                    <a:pt x="106" y="1160"/>
                  </a:lnTo>
                  <a:lnTo>
                    <a:pt x="88" y="1171"/>
                  </a:lnTo>
                  <a:lnTo>
                    <a:pt x="68" y="1180"/>
                  </a:lnTo>
                  <a:lnTo>
                    <a:pt x="88" y="1186"/>
                  </a:lnTo>
                  <a:lnTo>
                    <a:pt x="106" y="1188"/>
                  </a:lnTo>
                  <a:lnTo>
                    <a:pt x="124" y="1193"/>
                  </a:lnTo>
                  <a:lnTo>
                    <a:pt x="142" y="1197"/>
                  </a:lnTo>
                  <a:lnTo>
                    <a:pt x="162" y="1198"/>
                  </a:lnTo>
                  <a:lnTo>
                    <a:pt x="182" y="1198"/>
                  </a:lnTo>
                  <a:lnTo>
                    <a:pt x="200" y="1202"/>
                  </a:lnTo>
                  <a:lnTo>
                    <a:pt x="220" y="1202"/>
                  </a:lnTo>
                  <a:lnTo>
                    <a:pt x="252" y="1202"/>
                  </a:lnTo>
                  <a:lnTo>
                    <a:pt x="287" y="1198"/>
                  </a:lnTo>
                  <a:lnTo>
                    <a:pt x="319" y="1193"/>
                  </a:lnTo>
                  <a:lnTo>
                    <a:pt x="354" y="1186"/>
                  </a:lnTo>
                  <a:lnTo>
                    <a:pt x="386" y="1177"/>
                  </a:lnTo>
                  <a:lnTo>
                    <a:pt x="417" y="1168"/>
                  </a:lnTo>
                  <a:lnTo>
                    <a:pt x="447" y="1155"/>
                  </a:lnTo>
                  <a:lnTo>
                    <a:pt x="478" y="1141"/>
                  </a:lnTo>
                  <a:lnTo>
                    <a:pt x="505" y="1126"/>
                  </a:lnTo>
                  <a:lnTo>
                    <a:pt x="536" y="1110"/>
                  </a:lnTo>
                  <a:lnTo>
                    <a:pt x="559" y="1094"/>
                  </a:lnTo>
                  <a:lnTo>
                    <a:pt x="588" y="1074"/>
                  </a:lnTo>
                  <a:lnTo>
                    <a:pt x="613" y="1052"/>
                  </a:lnTo>
                  <a:lnTo>
                    <a:pt x="637" y="1029"/>
                  </a:lnTo>
                  <a:lnTo>
                    <a:pt x="660" y="1007"/>
                  </a:lnTo>
                  <a:lnTo>
                    <a:pt x="682" y="982"/>
                  </a:lnTo>
                  <a:lnTo>
                    <a:pt x="666" y="966"/>
                  </a:lnTo>
                  <a:lnTo>
                    <a:pt x="646" y="955"/>
                  </a:lnTo>
                  <a:lnTo>
                    <a:pt x="626" y="940"/>
                  </a:lnTo>
                  <a:lnTo>
                    <a:pt x="610" y="929"/>
                  </a:lnTo>
                  <a:lnTo>
                    <a:pt x="590" y="922"/>
                  </a:lnTo>
                  <a:lnTo>
                    <a:pt x="574" y="917"/>
                  </a:lnTo>
                  <a:lnTo>
                    <a:pt x="557" y="904"/>
                  </a:lnTo>
                  <a:lnTo>
                    <a:pt x="547" y="893"/>
                  </a:lnTo>
                  <a:lnTo>
                    <a:pt x="547" y="892"/>
                  </a:lnTo>
                  <a:lnTo>
                    <a:pt x="547" y="888"/>
                  </a:lnTo>
                  <a:lnTo>
                    <a:pt x="543" y="888"/>
                  </a:lnTo>
                  <a:lnTo>
                    <a:pt x="543" y="886"/>
                  </a:lnTo>
                  <a:lnTo>
                    <a:pt x="543" y="874"/>
                  </a:lnTo>
                  <a:lnTo>
                    <a:pt x="547" y="863"/>
                  </a:lnTo>
                  <a:lnTo>
                    <a:pt x="547" y="855"/>
                  </a:lnTo>
                  <a:lnTo>
                    <a:pt x="548" y="845"/>
                  </a:lnTo>
                  <a:lnTo>
                    <a:pt x="557" y="819"/>
                  </a:lnTo>
                  <a:lnTo>
                    <a:pt x="567" y="791"/>
                  </a:lnTo>
                  <a:lnTo>
                    <a:pt x="579" y="769"/>
                  </a:lnTo>
                  <a:lnTo>
                    <a:pt x="601" y="753"/>
                  </a:lnTo>
                  <a:lnTo>
                    <a:pt x="613" y="749"/>
                  </a:lnTo>
                  <a:lnTo>
                    <a:pt x="624" y="744"/>
                  </a:lnTo>
                  <a:lnTo>
                    <a:pt x="631" y="742"/>
                  </a:lnTo>
                  <a:lnTo>
                    <a:pt x="642" y="738"/>
                  </a:lnTo>
                  <a:lnTo>
                    <a:pt x="655" y="738"/>
                  </a:lnTo>
                  <a:lnTo>
                    <a:pt x="666" y="736"/>
                  </a:lnTo>
                  <a:lnTo>
                    <a:pt x="673" y="729"/>
                  </a:lnTo>
                  <a:lnTo>
                    <a:pt x="684" y="727"/>
                  </a:lnTo>
                  <a:lnTo>
                    <a:pt x="695" y="727"/>
                  </a:lnTo>
                  <a:lnTo>
                    <a:pt x="704" y="722"/>
                  </a:lnTo>
                  <a:lnTo>
                    <a:pt x="715" y="718"/>
                  </a:lnTo>
                  <a:lnTo>
                    <a:pt x="725" y="713"/>
                  </a:lnTo>
                  <a:lnTo>
                    <a:pt x="736" y="711"/>
                  </a:lnTo>
                  <a:lnTo>
                    <a:pt x="749" y="707"/>
                  </a:lnTo>
                  <a:lnTo>
                    <a:pt x="760" y="707"/>
                  </a:lnTo>
                  <a:lnTo>
                    <a:pt x="770" y="711"/>
                  </a:lnTo>
                  <a:lnTo>
                    <a:pt x="776" y="717"/>
                  </a:lnTo>
                  <a:lnTo>
                    <a:pt x="783" y="722"/>
                  </a:lnTo>
                  <a:lnTo>
                    <a:pt x="792" y="729"/>
                  </a:lnTo>
                  <a:lnTo>
                    <a:pt x="803" y="736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3100" name="Rectangle 2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066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01" name="Rectangle 2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057400" y="2895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3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3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3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CEB514E7-811F-470E-BFE9-36ABAEC188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82EC33-5273-4846-8365-2BAA4363BE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B0D8D-FF09-4EE5-8D75-3557F5E811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01C81A-A3B6-49FE-A4E7-03128A4D0F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C3642-962A-4049-AAC7-DBACCC61F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09DF16-9352-46A7-97F1-1D13A8547A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369A4D-CC53-437F-8A0B-9942689ED8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7A5EF8-3742-46F9-BA51-838B99827B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6554AE-9A91-4493-B57B-4F6B2946E4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B65971-8623-4209-8B69-A1CAE38C6E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C1B1EB-B86B-405A-8176-A6997F8E32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7D3E19-E8DB-4741-A180-2126D4AA98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E4A94-7324-495B-8EAF-1B8E46F078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291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9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fld id="{0B298323-8532-4CF6-B08C-0CA7D9D4E0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3945" r:id="rId12"/>
    <p:sldLayoutId id="2147483946" r:id="rId13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F7E386-EAB2-4186-A02E-0736520B071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066800"/>
            <a:ext cx="8077200" cy="2743200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4400" dirty="0"/>
              <a:t>Cryptanalysis</a:t>
            </a:r>
            <a:endParaRPr lang="en-US" sz="3600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dirty="0"/>
              <a:t>Lattices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5104673" y="4256782"/>
            <a:ext cx="3638261" cy="7694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/>
            <a:r>
              <a:rPr lang="en-US" sz="2400" dirty="0">
                <a:latin typeface="Arial" charset="0"/>
              </a:rPr>
              <a:t>John Manferdelli</a:t>
            </a:r>
            <a:endParaRPr lang="en-US" sz="1800" dirty="0">
              <a:latin typeface="Arial" charset="0"/>
            </a:endParaRPr>
          </a:p>
          <a:p>
            <a:pPr algn="r"/>
            <a:r>
              <a:rPr lang="en-US" sz="2000" dirty="0" err="1">
                <a:latin typeface="Arial" charset="0"/>
              </a:rPr>
              <a:t>JohnManferdelli@hotmail.com</a:t>
            </a:r>
            <a:endParaRPr lang="en-US" sz="2000" dirty="0">
              <a:latin typeface="Arial" charset="0"/>
            </a:endParaRPr>
          </a:p>
        </p:txBody>
      </p:sp>
      <p:sp>
        <p:nvSpPr>
          <p:cNvPr id="16390" name="Text Box 1028"/>
          <p:cNvSpPr txBox="1">
            <a:spLocks noChangeArrowheads="1"/>
          </p:cNvSpPr>
          <p:nvPr/>
        </p:nvSpPr>
        <p:spPr bwMode="auto">
          <a:xfrm>
            <a:off x="149919" y="5283368"/>
            <a:ext cx="8610600" cy="70788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atin typeface="Arial" charset="0"/>
              </a:rPr>
              <a:t>© 2004-2025, John L. Manferdelli.</a:t>
            </a:r>
          </a:p>
          <a:p>
            <a:pPr algn="l"/>
            <a:r>
              <a:rPr lang="en-US" sz="1200" i="1" dirty="0">
                <a:latin typeface="Arial" charset="0"/>
              </a:rPr>
              <a:t>This material is provided without warranty of any kind including, without limitation, warranty of non-infringement or suitability for any purpose.  This material is not guaranteed to be error free and is intended for instructional use only.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534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 and basis reordering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resulting GSO basis.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satisfies the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Lovasz condition 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factor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it is size reduced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 LLL algorithm calculates such a basis.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Algorithm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generating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calculate the LLL reduced basis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 the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size reduction algorithm and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 indent="-342900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 to 1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 startAt="7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blipFill>
                <a:blip r:embed="rId2"/>
                <a:stretch>
                  <a:fillRect l="-770" t="-1511" b="-78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81615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5" y="76200"/>
            <a:ext cx="82296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(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0,0,23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21+154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4+9+196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175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322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3473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350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938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151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−2,4,−3</m:t>
                            </m:r>
                          </m:e>
                        </m:d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−2,4,20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1432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last change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−4,1,6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79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=209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Lovasz condition is not satisfied for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 GSO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 produces: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0,7,11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don’t change.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blipFill>
                <a:blip r:embed="rId2"/>
                <a:stretch>
                  <a:fillRect l="-751" t="-27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4927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Heiko </a:t>
            </a:r>
            <a:r>
              <a:rPr lang="en-US" dirty="0" err="1"/>
              <a:t>Knopse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4030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4" y="304800"/>
            <a:ext cx="8628185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 - continued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Lovasz condition is satisfied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but not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32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−2,4,−3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−4,1,6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29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GSO coefficients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Applying size reduction does not affect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4,6,5</m:t>
                            </m:r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586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Both Lovasz conditions now hold.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basis is 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4,6,5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Notice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actually the shortest vector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blipFill>
                <a:blip r:embed="rId2"/>
                <a:stretch>
                  <a:fillRect l="-640" t="-142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598797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LLL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5626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Suppose we apply LLL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, …,  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defined as above.  With 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Λ</m:t>
                        </m:r>
                      </m:sub>
                    </m:sSub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</m:den>
                    </m:f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𝛿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, LLL runs in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6</m:t>
                        </m:r>
                      </m:sup>
                    </m:sSup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b="0" i="0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ln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sup>
                    </m:sSup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≤(</m:t>
                    </m:r>
                    <m:f>
                      <m:f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sSub>
                      <m:sSub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00" b="0" i="0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|</m:t>
                                </m:r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|</a:t>
                </a: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60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</m:t>
                    </m:r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(||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||)</m:t>
                    </m:r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i="1" kern="1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)≤</m:t>
                    </m:r>
                    <m:nary>
                      <m:naryPr>
                        <m:chr m:val="∏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|≤</m:t>
                        </m:r>
                      </m:e>
                    </m:nary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−1)_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m:rPr>
                        <m:sty m:val="p"/>
                      </m:rP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sz="18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det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Λ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180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the lattice basis for </a:t>
                </a:r>
                <a14:m>
                  <m:oMath xmlns:m="http://schemas.openxmlformats.org/officeDocument/2006/math"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],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the coefficients for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are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is not necessarily in the lattice but if we take each element in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round it</a:t>
                </a:r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)↿∈</m:t>
                    </m:r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This is </a:t>
                </a:r>
                <a:r>
                  <a:rPr lang="en-US" sz="1800" i="1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Babai rounding.</a:t>
                </a:r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endParaRPr lang="en-US" sz="18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562600"/>
              </a:xfrm>
              <a:blipFill>
                <a:blip r:embed="rId3"/>
                <a:stretch>
                  <a:fillRect l="-585" t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6C65F-B23E-606A-4B7F-99645E15C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>
            <a:extLst>
              <a:ext uri="{FF2B5EF4-FFF2-40B4-BE49-F238E27FC236}">
                <a16:creationId xmlns:a16="http://schemas.microsoft.com/office/drawing/2014/main" id="{60CDE1F1-37AB-0C80-58DF-3480A0CB1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4996" name="Rectangle 2">
            <a:extLst>
              <a:ext uri="{FF2B5EF4-FFF2-40B4-BE49-F238E27FC236}">
                <a16:creationId xmlns:a16="http://schemas.microsoft.com/office/drawing/2014/main" id="{C66C9DF6-77DC-F71E-488F-085DC29A3B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>
                <a:extLst>
                  <a:ext uri="{FF2B5EF4-FFF2-40B4-BE49-F238E27FC236}">
                    <a16:creationId xmlns:a16="http://schemas.microsoft.com/office/drawing/2014/main" id="{9B93E3A3-2A40-3676-AE57-4443A3F6C6DA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Attack applies to messages of the form "M xxx" where only "xxx" varies  (e.g.- "The key is xxx") and xxx is small.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now on, assume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B is fixed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|x|&lt;Y.  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 that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))=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f(x)= (B+x)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-c= 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(mod n).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 want to find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a solution to this, m, will be the corresponding plaintext.</a:t>
                </a: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  <a:blipFill>
                <a:blip r:embed="rId3"/>
                <a:stretch>
                  <a:fillRect l="-466" t="-1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5945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981200"/>
                <a:ext cx="8305800" cy="38862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apply LLL, let: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0, 0, 0)</m:t>
                    </m:r>
                  </m:oMath>
                </a14:m>
                <a:r>
                  <a:rPr lang="en-US" sz="1800" dirty="0"/>
                  <a:t>,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(0, </m:t>
                    </m:r>
                    <m:r>
                      <a:rPr lang="en-US" sz="1800" i="1" dirty="0" err="1">
                        <a:latin typeface="Cambria Math" panose="02040503050406030204" pitchFamily="18" charset="0"/>
                      </a:rPr>
                      <m:t>𝑌𝑛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0, 0)</m:t>
                    </m:r>
                  </m:oMath>
                </a14:m>
                <a:r>
                  <a:rPr lang="en-US" sz="1800" dirty="0"/>
                  <a:t>,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(0, 0,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0)</m:t>
                    </m:r>
                  </m:oMath>
                </a14:m>
                <a:r>
                  <a:rPr lang="en-US" sz="1800" dirty="0"/>
                  <a:t>,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1800" dirty="0"/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When we apply LLL, we get a vector</a:t>
                </a:r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18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sz="1800" i="1" dirty="0">
                        <a:latin typeface="Cambria Math" panose="02040503050406030204" pitchFamily="18" charset="0"/>
                      </a:rPr>
                      <m:t>≦ 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i="0" dirty="0">
                                <a:latin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sz="18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4 </m:t>
                            </m:r>
                          </m:den>
                        </m:f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1800" dirty="0"/>
                  <a:t>                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….  </a:t>
                </a:r>
                <a:r>
                  <a:rPr lang="en-US" sz="1800" i="1" dirty="0">
                    <a:solidFill>
                      <a:srgbClr val="0066CC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Equation 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</a:t>
                </a:r>
                <a:r>
                  <a:rPr lang="en-US" sz="1800" dirty="0"/>
                  <a:t> 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 + …+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.  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Then: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981200"/>
                <a:ext cx="8305800" cy="3886200"/>
              </a:xfrm>
              <a:blipFill>
                <a:blip r:embed="rId3"/>
                <a:stretch>
                  <a:fillRect l="-611" t="-1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set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the definition of the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en-US" sz="1800" baseline="-25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 if m is a solution of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),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0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trick is to regard g as being defined over the real numbers, then the solution can be calculated using an iterative solver.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Y&lt;2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(7/6)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(1/6)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)| ≦ 2||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So, using the Cauchy-Schwartz inequality,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Thus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)|&lt;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yielding 3 candidates for x.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Coppersmith extended this to small solutions of polynomials of degree d using a d+1 dimensional lattice by examining the monic polynomial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degree d when |x|≦n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1/d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  <a:blipFill>
                <a:blip r:embed="rId3"/>
                <a:stretch>
                  <a:fillRect l="-774" t="-1072" r="-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p= 757285757575769, q= 2545724696579693.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n= 1927841055428697487157594258917.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B= 200805000114192305180009190000.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)3, 0&lt;=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&lt;100.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)3−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602415000342576915540027570000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1123549124004247469362171467964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587324114445679876954457927616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(n,0,0,0)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(0,100n,0,0)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(0,0,10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100,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  <a:blipFill>
                <a:blip r:embed="rId3"/>
                <a:stretch>
                  <a:fillRect l="-611" t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1981200"/>
            <a:ext cx="8305800" cy="41148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Apply LLL, b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308331465484476402v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+ 589837092377839611v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316253828707108264v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(-1012071602751202635)v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(246073430665887186108474, -577816087453534232385300,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405848565585194400880000, -1012071602751202635000000)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g(x)= (-1012071602751202635)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+ 40584856558519440088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  (-57781608745353442323853)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+246073430665887186108474.</a:t>
            </a:r>
          </a:p>
          <a:p>
            <a:pPr>
              <a:lnSpc>
                <a:spcPct val="90000"/>
              </a:lnSpc>
              <a:spcBef>
                <a:spcPts val="200"/>
              </a:spcBef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Roots of g(x) are 42.0000000, (-.9496±76.0796i)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 answer is 42.</a:t>
            </a:r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GGH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828800"/>
                <a:ext cx="8572500" cy="419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“small”, say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Plaintext: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:−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Cipher-space: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Gen: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small entries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Check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invertible.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secret key.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𝐻𝑁𝐹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Babai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((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))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Works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↳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828800"/>
                <a:ext cx="8572500" cy="4191000"/>
              </a:xfrm>
              <a:prstGeom prst="rect">
                <a:avLst/>
              </a:prstGeom>
              <a:blipFill>
                <a:blip r:embed="rId2"/>
                <a:stretch>
                  <a:fillRect l="-593" t="-151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61464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Lattices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882422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…+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linearly independent is called a lattice.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the generators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any set of generators will do since they are related by 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uni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-modular transformations.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CVP problem is: Find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problem is: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Volume of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sphere: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)≈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𝑒</m:t>
                                </m:r>
                              </m:num>
                              <m:den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1882422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495777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GGH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18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, H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45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−27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29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</m:m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i="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−18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(3,−4,1,3)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 ,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(−1,1,1,−1)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𝐻𝑚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(2,−3, 2, 210)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b="0" i="0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(−809,−55,−117,−396)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(−116, −8, −17, −57)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211)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3)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blipFill>
                <a:blip r:embed="rId2"/>
                <a:stretch>
                  <a:fillRect l="-2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D0F890C-3884-914D-8F96-8BCA61782C2F}"/>
              </a:ext>
            </a:extLst>
          </p:cNvPr>
          <p:cNvSpPr txBox="1"/>
          <p:nvPr/>
        </p:nvSpPr>
        <p:spPr>
          <a:xfrm>
            <a:off x="457200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63051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Learning with Errors (LWE)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500414"/>
                <a:ext cx="8686800" cy="48241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Based on solving noisy linear equations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random.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secret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approximate equations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Errors,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chosen from distribution 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Reduces to LWE: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Search LWE problem: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Decision LWE: Distinguish, with non-negligible probability, between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en-US" sz="180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chosen uniformly at random given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Errors chosen from distribution,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⁡(−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Often use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parameter specifying distribution.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Regev’s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showed it is possible to pick parameters so that solving an LWE cipher is equivalent to solving worst-case LWE 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 (Regev): Let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security parameter,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polynomial in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discrete Gaussian distribution with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&gt;2</m:t>
                    </m:r>
                    <m:rad>
                      <m:radPr>
                        <m:degHide m:val="on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solving the LWE decision problem is at least as hard as quantumly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𝑆𝐼𝑉𝑃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Υ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an arbitrary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lattice where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𝑂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500414"/>
                <a:ext cx="8686800" cy="4824186"/>
              </a:xfrm>
              <a:prstGeom prst="rect">
                <a:avLst/>
              </a:prstGeom>
              <a:blipFill>
                <a:blip r:embed="rId2"/>
                <a:stretch>
                  <a:fillRect l="-876" t="-1312" r="-584" b="-1286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78154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97523" y="762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LWE cryptosystem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probability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message space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b="0" i="1" kern="0" dirty="0">
                    <a:latin typeface="Cambria Math" panose="02040503050406030204" pitchFamily="18" charset="0"/>
                  </a:rPr>
                  <a:t> </a:t>
                </a:r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cipher space is</a:t>
                </a:r>
                <a:r>
                  <a:rPr lang="en-US" sz="180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 Gen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public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at random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𝐶𝑇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))</a:t>
                </a: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marL="685800"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(↾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⇃)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 may have errors.  Suppose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discrete Gaussian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 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has magnitude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ra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high probability.  Error occurs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One can show that for any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such that the error is small and the underlying LWE problem is hard.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blipFill>
                <a:blip r:embed="rId2"/>
                <a:stretch>
                  <a:fillRect l="-606" t="-739" r="-4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99514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=23,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20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61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BBE4DAB-06D5-5947-AC9B-8A768968A985}"/>
              </a:ext>
            </a:extLst>
          </p:cNvPr>
          <p:cNvSpPr txBox="1"/>
          <p:nvPr/>
        </p:nvSpPr>
        <p:spPr>
          <a:xfrm>
            <a:off x="703385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23508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703385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20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 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blipFill>
                <a:blip r:embed="rId2"/>
                <a:stretch>
                  <a:fillRect l="-45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549116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5733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1,1,0,1,0,0,0,1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b="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4,5,7,5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blipFill>
                <a:blip r:embed="rId2"/>
                <a:stretch>
                  <a:fillRect l="-89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362780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162800" y="6042924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1" y="400050"/>
            <a:ext cx="6685347" cy="74295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(1,1,0,1,0,0,0,1)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(4,5,7,5)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blipFill>
                <a:blip r:embed="rId2"/>
                <a:stretch>
                  <a:fillRect l="-121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1670539" y="5600701"/>
            <a:ext cx="1795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From Heiko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Knopse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0682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LWE/Ring-LWE parameters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" y="4800600"/>
            <a:ext cx="830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kern="0" dirty="0">
                <a:latin typeface="Calibri" panose="020F0502020204030204" pitchFamily="34" charset="0"/>
                <a:cs typeface="Calibri" panose="020F0502020204030204" pitchFamily="34" charset="0"/>
              </a:rPr>
              <a:t>Ring-LWE cuts ciphertext by factor of 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3.8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103333" r="-291566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103333" r="-163043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103333" r="-66667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210345" r="-291566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210345" r="-163043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210345" r="-66667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9218077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278493" y="6172200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04800"/>
            <a:ext cx="5829300" cy="74295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Ring-LWE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generates ideal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corresponding to a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ideal lattice.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Ring LWE: Given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R-LWE is at least as hard as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arbitrary ideal lattices 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blipFill>
                <a:blip r:embed="rId2"/>
                <a:stretch>
                  <a:fillRect l="-115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885045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NTRU is a r</a:t>
                </a:r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ing lattice-based system.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0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sz="2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set of “ternary” polynomials of degree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remaining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0.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prime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blipFill>
                <a:blip r:embed="rId2"/>
                <a:stretch>
                  <a:fillRect l="-817" t="-195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05024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Hermite Normal Form (HNF)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4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8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blipFill>
                <a:blip r:embed="rId2"/>
                <a:stretch>
                  <a:fillRect l="-765" t="-202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610706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KeyGen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Public key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Encryption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Chose random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kern="0" dirty="0">
                  <a:latin typeface="Calibri" panose="020F0502020204030204" pitchFamily="34" charset="0"/>
                </a:endParaRP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Verify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𝑝𝑟h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𝑝𝑓𝑟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blipFill>
                <a:blip r:embed="rId2"/>
                <a:stretch>
                  <a:fillRect l="-792" t="-160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774563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NTRU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=3,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=29,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−1,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=−2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We check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/>
                  <a:t> in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blipFill>
                <a:blip r:embed="rId2"/>
                <a:stretch>
                  <a:fillRect l="-641" t="-4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281754-E1A4-AD4F-BD36-2968469DAFA6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994879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" y="228600"/>
            <a:ext cx="86106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Some NIST Round 3 entries 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91" y="1934158"/>
            <a:ext cx="4095009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</a:t>
            </a:r>
          </a:p>
          <a:p>
            <a:pPr lvl="1"/>
            <a:r>
              <a:rPr lang="en-US" sz="1800" dirty="0"/>
              <a:t>Classic </a:t>
            </a:r>
            <a:r>
              <a:rPr lang="en-US" sz="1800" dirty="0" err="1"/>
              <a:t>McEliece</a:t>
            </a:r>
            <a:endParaRPr lang="en-US" sz="1800" dirty="0"/>
          </a:p>
          <a:p>
            <a:pPr lvl="1"/>
            <a:r>
              <a:rPr lang="en-US" sz="1800" dirty="0"/>
              <a:t>CRYSTALS-KYBER</a:t>
            </a:r>
          </a:p>
          <a:p>
            <a:pPr lvl="1"/>
            <a:r>
              <a:rPr lang="en-US" sz="1800" dirty="0"/>
              <a:t>NTRU</a:t>
            </a:r>
          </a:p>
          <a:p>
            <a:pPr lvl="1"/>
            <a:r>
              <a:rPr lang="en-US" sz="1800" dirty="0"/>
              <a:t>SABER</a:t>
            </a:r>
          </a:p>
          <a:p>
            <a:pPr indent="-285750"/>
            <a:r>
              <a:rPr lang="en-US" sz="1800" dirty="0"/>
              <a:t>Digital Signatures</a:t>
            </a:r>
          </a:p>
          <a:p>
            <a:pPr lvl="1"/>
            <a:r>
              <a:rPr lang="en-US" sz="1800" dirty="0"/>
              <a:t>CRYSTALS-DILITHIUM</a:t>
            </a:r>
          </a:p>
          <a:p>
            <a:pPr lvl="1"/>
            <a:r>
              <a:rPr lang="en-US" sz="1800" dirty="0"/>
              <a:t>FALCON</a:t>
            </a:r>
          </a:p>
          <a:p>
            <a:pPr lvl="1"/>
            <a:r>
              <a:rPr lang="en-US" sz="1800" dirty="0"/>
              <a:t>Rainbow</a:t>
            </a:r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8" name="AutoShape 7" descr="{\displaystyle n=6960,k=5413,t=119}">
            <a:extLst>
              <a:ext uri="{FF2B5EF4-FFF2-40B4-BE49-F238E27FC236}">
                <a16:creationId xmlns:a16="http://schemas.microsoft.com/office/drawing/2014/main" id="{86637895-8E92-3148-9B71-414C9410BE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01975" y="7911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F988997-E320-5B4D-AEA8-57888CD0A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4696" y="1857958"/>
            <a:ext cx="4790704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 (Alternates)</a:t>
            </a:r>
          </a:p>
          <a:p>
            <a:pPr lvl="1"/>
            <a:r>
              <a:rPr lang="en-US" sz="1800" dirty="0"/>
              <a:t>BIKE;</a:t>
            </a:r>
          </a:p>
          <a:p>
            <a:pPr lvl="1"/>
            <a:r>
              <a:rPr lang="en-US" sz="1800" dirty="0" err="1"/>
              <a:t>FrodoKEM</a:t>
            </a:r>
            <a:endParaRPr lang="en-US" sz="1800" dirty="0"/>
          </a:p>
          <a:p>
            <a:pPr lvl="1"/>
            <a:r>
              <a:rPr lang="en-US" sz="1800" dirty="0"/>
              <a:t>HQC</a:t>
            </a:r>
          </a:p>
          <a:p>
            <a:pPr lvl="1"/>
            <a:r>
              <a:rPr lang="en-US" sz="1800" dirty="0"/>
              <a:t>NTRU Prime</a:t>
            </a:r>
          </a:p>
          <a:p>
            <a:pPr lvl="1"/>
            <a:r>
              <a:rPr lang="en-US" sz="1800" dirty="0"/>
              <a:t>SIKE</a:t>
            </a:r>
          </a:p>
          <a:p>
            <a:r>
              <a:rPr lang="en-US" sz="1800" dirty="0"/>
              <a:t>Digital Signatures</a:t>
            </a:r>
          </a:p>
          <a:p>
            <a:pPr lvl="1"/>
            <a:r>
              <a:rPr lang="en-US" sz="1800" dirty="0" err="1"/>
              <a:t>GeMSS</a:t>
            </a:r>
            <a:endParaRPr lang="en-US" sz="1800" dirty="0"/>
          </a:p>
          <a:p>
            <a:pPr lvl="1"/>
            <a:r>
              <a:rPr lang="en-US" sz="1800" dirty="0"/>
              <a:t>Picnic</a:t>
            </a:r>
          </a:p>
          <a:p>
            <a:pPr lvl="1"/>
            <a:r>
              <a:rPr lang="en-US" sz="1800" dirty="0"/>
              <a:t>SPHINCS+</a:t>
            </a:r>
            <a:br>
              <a:rPr lang="en-US" sz="1600" dirty="0"/>
            </a:br>
            <a:endParaRPr lang="en-US" sz="1600" dirty="0"/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22014A-0DDF-05FC-7174-34F37E70DFB1}"/>
              </a:ext>
            </a:extLst>
          </p:cNvPr>
          <p:cNvSpPr txBox="1"/>
          <p:nvPr/>
        </p:nvSpPr>
        <p:spPr>
          <a:xfrm>
            <a:off x="381000" y="5410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Winner: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Dilithium (signing), Kyber (key-encapsulation) </a:t>
            </a:r>
          </a:p>
        </p:txBody>
      </p:sp>
    </p:spTree>
    <p:extLst>
      <p:ext uri="{BB962C8B-B14F-4D97-AF65-F5344CB8AC3E}">
        <p14:creationId xmlns:p14="http://schemas.microsoft.com/office/powerpoint/2010/main" val="111115983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4800" y="138555"/>
            <a:ext cx="853440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Common features of Dilithium and Kyber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524000"/>
                <a:ext cx="8382000" cy="4724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Ring is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both cases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Kyber</a:t>
                </a: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Dilithium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So, the same modular arithmetic we all grew up with.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128 primitive) 256</a:t>
                </a:r>
                <a:r>
                  <a:rPr lang="en-US" sz="2000" baseline="30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roots of unity (You are not expected to understand this).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128 quadratics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256 primitive) 512th roots of unity 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256 linear polys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7104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Arial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524000"/>
                <a:ext cx="8382000" cy="4724400"/>
              </a:xfrm>
              <a:prstGeom prst="rect">
                <a:avLst/>
              </a:prstGeom>
              <a:blipFill>
                <a:blip r:embed="rId2"/>
                <a:stretch>
                  <a:fillRect l="-1664" t="-1609" r="-1967" b="-4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80489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33763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&gt;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≥0</m:t>
                    </m:r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means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even;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odd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else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blipFill>
                <a:blip r:embed="rId2"/>
                <a:stretch>
                  <a:fillRect l="-1713" t="-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5851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935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𝑝𝑜𝑤𝑒𝑟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𝑟𝑜𝑢𝑛𝑑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blipFill>
                <a:blip r:embed="rId2"/>
                <a:stretch>
                  <a:fillRect l="-1649" t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6171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299776" y="76200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2140394"/>
                <a:ext cx="8534400" cy="45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examples (second shows roundoff edge case)</a:t>
                </a: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2140394"/>
                <a:ext cx="8534400" cy="457200"/>
              </a:xfrm>
              <a:prstGeom prst="rect">
                <a:avLst/>
              </a:prstGeom>
              <a:blipFill>
                <a:blip r:embed="rId2"/>
                <a:stretch>
                  <a:fillRect l="-1637" t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7741728"/>
                  </p:ext>
                </p:extLst>
              </p:nvPr>
            </p:nvGraphicFramePr>
            <p:xfrm>
              <a:off x="609600" y="2749994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7741728"/>
                  </p:ext>
                </p:extLst>
              </p:nvPr>
            </p:nvGraphicFramePr>
            <p:xfrm>
              <a:off x="609600" y="2749994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6434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82" r="-674359" b="-2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9722" r="-630556" b="-2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4545" r="-725455" b="-2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4887" r="-200000" b="-2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5417" r="-84722" b="-2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66667" r="-93651" b="-2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57895" r="-3509" b="-2450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69535468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53023" y="2147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SHAKE-256/SHAKE-128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te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1024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1024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blipFill>
                <a:blip r:embed="rId2"/>
                <a:stretch>
                  <a:fillRect l="-1783" t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1538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∙13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has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primitive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𝑡h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root)  but no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512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factors into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coprime quadratic factors of the form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17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=−1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 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2∙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𝑏𝑖𝑡𝑟𝑒𝑣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reverses the bit order in a 7-bit byte,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−17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129</m:t>
                            </m:r>
                          </m:sup>
                        </m:sSup>
                      </m:e>
                    </m:d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255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512</a:t>
                </a:r>
                <a:r>
                  <a:rPr lang="en-US" sz="2000" baseline="30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p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13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1)=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3∙11∙31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Because of this, an analog of the Chinese remainder theorem holds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blipFill>
                <a:blip r:embed="rId2"/>
                <a:stretch>
                  <a:fillRect l="-1746" t="-1917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02FD5B-06F0-3E29-35E7-AA2116231E34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Number Theory Transform (NTT)</a:t>
            </a:r>
          </a:p>
        </p:txBody>
      </p:sp>
    </p:spTree>
    <p:extLst>
      <p:ext uri="{BB962C8B-B14F-4D97-AF65-F5344CB8AC3E}">
        <p14:creationId xmlns:p14="http://schemas.microsoft.com/office/powerpoint/2010/main" val="410773514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B3A82-3CCB-23FD-92C7-52AA917D3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↦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255</m:t>
                        </m:r>
                      </m:sup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511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𝑚𝑜𝑑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so each element in the vector is just an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+…+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511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255</m:t>
                        </m:r>
                      </m:sup>
                    </m:sSup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+128</m:t>
                        </m:r>
                      </m:sup>
                    </m:sSup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Multiplication is then pointwise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blipFill>
                <a:blip r:embed="rId2"/>
                <a:stretch>
                  <a:fillRect l="-1529" t="-11175" r="-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8D1571-0F5F-6B26-60E5-081FF8581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A176F7-2CB1-377E-DC99-C2FDEF2294BA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39385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Minkowski’s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convex, centrally symmetric region. 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then S has a non-zero lattice point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first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simple lattice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Represent a point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Define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has the property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two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finally, note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Similarly,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 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at least two, say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all corresponding coordinates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equal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2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Thus,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But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So, the result holds for the simple lattice. Suppose now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genetated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put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0" kern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simple lattice result thus implies the general theorem.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b="0" kern="0" dirty="0"/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blipFill>
                <a:blip r:embed="rId2"/>
                <a:stretch>
                  <a:fillRect l="-744" t="-1489" r="-119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2367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template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524000"/>
                <a:ext cx="4571999" cy="3429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Gen</a:t>
                </a: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l-GR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sz="1800" b="1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b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</a:b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1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  <m:sup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∧</m:t>
                    </m:r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𝑐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==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𝐻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𝑀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||</m:t>
                      </m:r>
                      <m:sSubSup>
                        <m:sSubSupPr>
                          <m:ctrlP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SupPr>
                        <m:e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𝟏</m:t>
                          </m:r>
                        </m:sub>
                        <m:sup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′</m:t>
                          </m:r>
                        </m:sup>
                      </m:sSubSup>
                      <m:r>
                        <a:rPr lang="en-US" sz="1800" b="1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524000"/>
                <a:ext cx="4571999" cy="3429000"/>
              </a:xfrm>
              <a:prstGeom prst="rect">
                <a:avLst/>
              </a:prstGeom>
              <a:blipFill>
                <a:blip r:embed="rId2"/>
                <a:stretch>
                  <a:fillRect l="-2778" t="-2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4019E-2895-F405-0829-8F84F0038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67603A31-A6F6-F26B-D20C-8A19180BC29D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114800" y="1676400"/>
                <a:ext cx="4953000" cy="4191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z=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,2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//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view</a:t>
                </a: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c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as polynomial in</a:t>
                </a: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</m:oMath>
                </a14:m>
                <a:endParaRPr lang="en-US" sz="1800" b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1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𝒛</m:t>
                            </m:r>
                          </m:e>
                        </m:d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∨</m:t>
                    </m:r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5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𝑙𝑜𝑤𝑏𝑖𝑡𝑠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𝐴𝑦</m:t>
                                  </m:r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𝑐𝑠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|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∞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−</m:t>
                      </m:r>
                      <m:r>
                        <a:rPr lang="en-US" i="1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227138" lvl="3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z=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67603A31-A6F6-F26B-D20C-8A19180BC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114800" y="1676400"/>
                <a:ext cx="4953000" cy="4191000"/>
              </a:xfrm>
              <a:prstGeom prst="rect">
                <a:avLst/>
              </a:prstGeom>
              <a:blipFill>
                <a:blip r:embed="rId3"/>
                <a:stretch>
                  <a:fillRect l="-2558" t="-1813" r="-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ADEFEF-21E4-1E47-673D-72C22F6F3F39}"/>
                  </a:ext>
                </a:extLst>
              </p:cNvPr>
              <p:cNvSpPr txBox="1"/>
              <p:nvPr/>
            </p:nvSpPr>
            <p:spPr>
              <a:xfrm>
                <a:off x="228600" y="5634036"/>
                <a:ext cx="4648200" cy="690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real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Dilithium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=5,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=4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ADEFEF-21E4-1E47-673D-72C22F6F3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634036"/>
                <a:ext cx="4648200" cy="690564"/>
              </a:xfrm>
              <a:prstGeom prst="rect">
                <a:avLst/>
              </a:prstGeom>
              <a:blipFill>
                <a:blip r:embed="rId4"/>
                <a:stretch>
                  <a:fillRect l="-3552" t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241024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167F6-0F00-57A4-D3E5-D1585E82A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16C940B-EF7B-4C9E-6CE5-84FEB8DC0366}"/>
              </a:ext>
            </a:extLst>
          </p:cNvPr>
          <p:cNvSpPr txBox="1">
            <a:spLocks/>
          </p:cNvSpPr>
          <p:nvPr/>
        </p:nvSpPr>
        <p:spPr>
          <a:xfrm>
            <a:off x="304801" y="762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security argument 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AF18CDC-F8E7-0276-991F-8AE493C1C948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295400"/>
                <a:ext cx="8763000" cy="5181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  <m:r>
                      <a:rPr lang="en-US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535353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b="0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∙3∙11∙31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b="0" i="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l-GR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Write coefficients of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𝐰</m:t>
                    </m:r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p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𝑚𝑎𝑥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</a:t>
                </a:r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≤60</m:t>
                    </m:r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Set 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if any coefficient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reject and start over.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any coefficient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𝑙𝑜𝑤𝑏𝑖𝑡𝑠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reject and start over.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Note: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coefficients of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b="1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coefficients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𝑙𝑜𝑤𝑏𝑖𝑡𝑠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endParaRPr lang="en-US" sz="1800" b="1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Signature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ensured by </a:t>
                </a:r>
                <a:r>
                  <a:rPr lang="en-US" sz="1800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SampleInBall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the final algorithm.</a:t>
                </a: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 chosen so that expected rejections in steps 4 and 5 is between 4 and 7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  <a:b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</a:b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AF18CDC-F8E7-0276-991F-8AE493C1C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295400"/>
                <a:ext cx="8763000" cy="5181600"/>
              </a:xfrm>
              <a:prstGeom prst="rect">
                <a:avLst/>
              </a:prstGeom>
              <a:blipFill>
                <a:blip r:embed="rId2"/>
                <a:stretch>
                  <a:fillRect l="-1594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A766F5-1FD3-050B-EC39-9D6CBDD82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40744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BA628-45A2-5734-FC4C-40B542B29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6DCF3DE-F0C6-2335-A66A-4DEFD37FFCA2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security argument - 2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0EB71C31-03FE-F9B5-1AA3-F28D423F1344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66701" y="1905000"/>
                <a:ext cx="8458199" cy="3657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Verification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we need only 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This follows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𝑙𝑜𝑤𝑏𝑖𝑡𝑠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𝐴</m:t>
                                </m:r>
                                <m:r>
                                  <a:rPr lang="en-US" sz="1800" b="1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𝒚</m:t>
                                </m:r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−</m:t>
                                </m:r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and,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 coefficients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Adding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never causes a carry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the </a:t>
                </a:r>
                <a:r>
                  <a:rPr lang="en-US" sz="1800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lowbits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and, hence,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Now we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hence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0EB71C31-03FE-F9B5-1AA3-F28D423F1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66701" y="1905000"/>
                <a:ext cx="8458199" cy="3657600"/>
              </a:xfrm>
              <a:prstGeom prst="rect">
                <a:avLst/>
              </a:prstGeom>
              <a:blipFill>
                <a:blip r:embed="rId2"/>
                <a:stretch>
                  <a:fillRect l="-1802" t="-2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F5EE93-9041-9469-FA93-D74FA3D99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26083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1257F-A6BA-7743-624A-C028D8643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75BE7EA-848C-1DBD-CE3C-6CF041A116A9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Template 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Dilithium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E739703-9CFA-E99A-D035-7260CDFD1E18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905001"/>
                <a:ext cx="8458199" cy="411479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NTT is used to speed multiplications.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Produce hint,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help verifier calculate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verify.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𝐻𝑖𝑔h𝑏𝑖𝑡𝑠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υ</m:t>
                    </m:r>
                    <m:r>
                      <a:rPr lang="el-GR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𝐻𝑖𝑔h𝑏𝑖𝑡𝑠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←[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≠</m:t>
                        </m:r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𝜈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𝑀𝑎𝑘𝑒𝐻𝑖𝑛𝑡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 ≪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≫,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 ≪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≫</m:t>
                        </m:r>
                        <m:r>
                          <a:rPr lang="en-US" sz="1800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+≪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c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≫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Drop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=13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bottom bits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=75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man number of 1’s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In final algorithm,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is generated from a seed using SHAKE-128.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Notes: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  <m:sup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𝑨𝒛</m:t>
                    </m:r>
                    <m:r>
                      <a:rPr lang="en-US" sz="20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the compressed public key.  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SampleinBall</a:t>
                </a: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guarantees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using Fisher-Yates shuffle 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E739703-9CFA-E99A-D035-7260CDFD1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905001"/>
                <a:ext cx="8458199" cy="4114799"/>
              </a:xfrm>
              <a:prstGeom prst="rect">
                <a:avLst/>
              </a:prstGeom>
              <a:blipFill>
                <a:blip r:embed="rId2"/>
                <a:stretch>
                  <a:fillRect l="-1652" t="-1846" r="-7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77C97-36F0-105D-2152-821F98D9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938501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4FE77-D215-2391-9AAB-966759B6B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2FA119C-E53F-F26D-A276-00108F869BEB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Template 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Dilithium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3C7EA54-0320-243D-DDDE-75BF74A13F24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2001521"/>
                <a:ext cx="8686800" cy="281939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i="1" dirty="0">
                    <a:solidFill>
                      <a:srgbClr val="535353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,512)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200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 512)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sign: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𝐸𝑥𝑝𝑎𝑛𝑑𝑆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𝑃𝑜𝑤𝑒𝑟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𝑅𝑜𝑢𝑛𝑑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i="1" dirty="0">
                    <a:solidFill>
                      <a:srgbClr val="535353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𝑈𝑠𝑒h𝑖𝑛𝑡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),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a:rPr lang="en-US" sz="2000" b="0" i="0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200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 ⋀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&gt;0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==1⋀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0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3C7EA54-0320-243D-DDDE-75BF74A13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2001521"/>
                <a:ext cx="8686800" cy="2819399"/>
              </a:xfrm>
              <a:prstGeom prst="rect">
                <a:avLst/>
              </a:prstGeom>
              <a:blipFill>
                <a:blip r:embed="rId2"/>
                <a:stretch>
                  <a:fillRect l="-1608" t="-2242" b="-49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E1B6E6-E93F-5D18-4847-CA49D164B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29A4DC1-80F8-3E1B-02B1-5F2F76044E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234481"/>
              </p:ext>
            </p:extLst>
          </p:nvPr>
        </p:nvGraphicFramePr>
        <p:xfrm>
          <a:off x="838200" y="5201920"/>
          <a:ext cx="69342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3550">
                  <a:extLst>
                    <a:ext uri="{9D8B030D-6E8A-4147-A177-3AD203B41FA5}">
                      <a16:colId xmlns:a16="http://schemas.microsoft.com/office/drawing/2014/main" val="3741013220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536040307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2166037393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val="2406781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Public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Private key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Signature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19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ML-DSA-87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959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7317205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952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75060" y="1371600"/>
                <a:ext cx="8191500" cy="4572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Basic scheme is Fiat-Shamir MSA-DL with aborts.  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Classic version with discrete log is: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and verifier know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Prover knows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sends commitment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sends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can 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sup>
                    </m:sSup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Non interactive version replaces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hash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LWE version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Publish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Prover: Pick,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commit by sending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𝑎𝑝𝑝𝑟𝑜𝑥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has small coefficients.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Verifier: Send challenge,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Prover: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Verifier: Check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≈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𝑎𝑝𝑝𝑟𝑜𝑥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75060" y="1371600"/>
                <a:ext cx="8191500" cy="4572000"/>
              </a:xfrm>
              <a:prstGeom prst="rect">
                <a:avLst/>
              </a:prstGeom>
              <a:blipFill>
                <a:blip r:embed="rId2"/>
                <a:stretch>
                  <a:fillRect l="-1548" t="-1939" b="-5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79920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7A900-FC19-F69C-1F01-6D26AAEAD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27A1BC7-C34B-AC21-97DE-435AE600E891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E6373AA1-DD19-F8DB-C30A-02EB839800E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Remember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randomly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</a:t>
                </a:r>
                <a:endParaRPr lang="en-US" sz="20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vector of dimension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entries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has random coefficients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is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vector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of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dimension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with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entries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from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has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coefficients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blipFill>
                <a:blip r:embed="rId2"/>
                <a:stretch>
                  <a:fillRect l="-1667" t="-490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98F937-876F-93D9-8425-0CCBD173FB38}"/>
                  </a:ext>
                </a:extLst>
              </p:cNvPr>
              <p:cNvSpPr txBox="1"/>
              <p:nvPr/>
            </p:nvSpPr>
            <p:spPr>
              <a:xfrm>
                <a:off x="762000" y="3657600"/>
                <a:ext cx="3505200" cy="21336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Sign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Ay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return(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800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98F937-876F-93D9-8425-0CCBD173F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3657600"/>
                <a:ext cx="3505200" cy="2133600"/>
              </a:xfrm>
              <a:prstGeom prst="rect">
                <a:avLst/>
              </a:prstGeom>
              <a:blipFill>
                <a:blip r:embed="rId3"/>
                <a:stretch>
                  <a:fillRect l="-1449" t="-1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086205-13D7-0E23-9C44-FE812F6FA92A}"/>
                  </a:ext>
                </a:extLst>
              </p:cNvPr>
              <p:cNvSpPr txBox="1"/>
              <p:nvPr/>
            </p:nvSpPr>
            <p:spPr>
              <a:xfrm>
                <a:off x="4437739" y="3657600"/>
                <a:ext cx="3868061" cy="202959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Verify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Az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ct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′≔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==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7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086205-13D7-0E23-9C44-FE812F6FA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739" y="3657600"/>
                <a:ext cx="3868061" cy="2029599"/>
              </a:xfrm>
              <a:prstGeom prst="rect">
                <a:avLst/>
              </a:prstGeom>
              <a:blipFill>
                <a:blip r:embed="rId4"/>
                <a:stretch>
                  <a:fillRect l="-1307"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6555DE-DB60-D70E-8D6B-7113CA7F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42505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471487"/>
            <a:ext cx="67103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(less 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736410"/>
                <a:ext cx="8507002" cy="42833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=8380417, 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=275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cs typeface="Calibri" panose="020F0502020204030204" pitchFamily="34" charset="0"/>
                    <a:sym typeface="Arial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from random distribution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at random,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consists of elements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with coefficients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Public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Private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For the sake of compression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a seed and SHAKE-256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736410"/>
                <a:ext cx="8507002" cy="4283390"/>
              </a:xfrm>
              <a:prstGeom prst="rect">
                <a:avLst/>
              </a:prstGeom>
              <a:blipFill>
                <a:blip r:embed="rId2"/>
                <a:stretch>
                  <a:fillRect l="-2235" t="-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676306D-808E-224E-C9CE-F65672DAC6CB}"/>
              </a:ext>
            </a:extLst>
          </p:cNvPr>
          <p:cNvSpPr txBox="1"/>
          <p:nvPr/>
        </p:nvSpPr>
        <p:spPr>
          <a:xfrm>
            <a:off x="4229100" y="3095954"/>
            <a:ext cx="65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7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EF44F-D5DB-54CF-CFD0-BF242D8EA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19090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295400" y="4572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Sign(pk,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sk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M)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=⊥) {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OR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}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Signature is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Real Dilithium uses a number of functions to generate A from a seed.  It also has a hedged version and a deterministic version.  The hedged version avoids some possible side channels.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blipFill>
                <a:blip r:embed="rId2"/>
                <a:stretch>
                  <a:fillRect l="-1541" t="-1596" r="-2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D103F0-2CBB-9845-D6DB-C38C31C5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6761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30332" y="5476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Verify(pk, 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M,z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c)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true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otherwise return false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blipFill>
                <a:blip r:embed="rId2"/>
                <a:stretch>
                  <a:fillRect l="-1707" t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1183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7630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q-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ary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lattices and other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 lattice,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called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(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l-GR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v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set of linearly independent vectors,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CVP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chosen uniformly at random is as hard as worse case CVP.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 r="-137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889550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u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𝑠𝑒h𝑖𝑛𝑡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&gt;0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0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blipFill>
                <a:blip r:embed="rId2"/>
                <a:stretch>
                  <a:fillRect l="-1613" t="-1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71141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𝑅𝑒𝑗𝑁𝑇𝑇𝑃𝑜𝑙𝑦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// returns NTT polynomial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𝑐𝑜𝑒𝑓𝑓𝐹𝑟𝑜𝑚𝑇h𝑟𝑒𝑒𝐵𝑦𝑡𝑒𝑠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+2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+=3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</a:t>
                </a: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𝐵𝑜𝑢𝑛𝑑𝑒𝑑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𝑃𝑜𝑙𝑦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/16⇃,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b="1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blipFill>
                <a:blip r:embed="rId2"/>
                <a:stretch>
                  <a:fillRect l="-1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71253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𝑙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𝑠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𝑅𝑒𝑗𝑁𝑇𝑇𝑃𝑜𝑙𝑦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𝜌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𝐼𝑛𝑡𝑒𝑔𝑒𝑟𝑇𝑜𝐵𝑖𝑡𝑠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𝑠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, 8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𝐼𝑁𝑡𝑒𝑔𝑒𝑟𝑇𝑜𝐵𝑖𝑡𝑠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,8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𝑟𝑒𝑡𝑢𝑟𝑛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(r=0; r&lt;l; r++)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m:rPr>
                        <m:nor/>
                      </m:rP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𝑟𝑒𝑡𝑢𝑟𝑛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𝑥𝑝𝑎𝑛𝑑𝑀𝑎𝑠𝑘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𝑏𝑖𝑡𝑙𝑒𝑛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,16)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𝜈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,…,</a:t>
                </a:r>
                <a:r>
                  <a:rPr lang="en-US" sz="16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𝐵𝑖𝑡𝑈𝑛𝑝𝑎𝑐𝑘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s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blipFill>
                <a:blip r:embed="rId2"/>
                <a:stretch>
                  <a:fillRect l="-1415" t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196503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66700" y="1575526"/>
                <a:ext cx="8572500" cy="4672874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// Calculate c(x), coefficients are 1, -1 or 0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𝑆𝑎𝑚𝑝𝑙𝑒𝑖𝑛𝐵𝑎𝑙𝑙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≔0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k=8;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=256−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    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//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d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is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</m:oMath>
                </a14:m>
                <a:r>
                  <a:rPr lang="en-US" sz="1800" b="0" i="1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byte</a:t>
                </a:r>
              </a:p>
              <a:p>
                <a:pPr lvl="4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k++</a:t>
                </a: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𝐻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𝜌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(−1)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−256]</m:t>
                        </m:r>
                      </m:sup>
                    </m:sSup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  //  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[k] is bit position k</a:t>
                </a: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c</a:t>
                </a: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SampleInBall generates an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60 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pseudorandomly; it is based on the Fisher-Yates shuffe. The first 8 bytes of H(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ρ)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the signs of the nonzero entries of c; subsequent bytes choose the positions of those nonzero entries</a:t>
                </a:r>
              </a:p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SHAKE256 used as an XOF.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66700" y="1575526"/>
                <a:ext cx="8572500" cy="4672874"/>
              </a:xfrm>
              <a:prstGeom prst="rect">
                <a:avLst/>
              </a:prstGeom>
              <a:blipFill>
                <a:blip r:embed="rId2"/>
                <a:stretch>
                  <a:fillRect l="-1778" t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20515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--- outputs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≥1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blipFill>
                <a:blip r:embed="rId2"/>
                <a:stretch>
                  <a:fillRect l="-1548" t="-1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42096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70477" y="1524000"/>
                <a:ext cx="8375292" cy="4877637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=256;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−−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=8347861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70477" y="1524000"/>
                <a:ext cx="8375292" cy="4877637"/>
              </a:xfrm>
              <a:prstGeom prst="rect">
                <a:avLst/>
              </a:prstGeom>
              <a:blipFill>
                <a:blip r:embed="rId2"/>
                <a:stretch>
                  <a:fillRect l="-1364" t="-10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67951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952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152400" y="1704644"/>
                <a:ext cx="8809480" cy="454375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Preliminary lattice version is p</a:t>
                </a:r>
                <a:r>
                  <a:rPr lang="en-US" sz="1800" b="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rover generates: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short coefficients and computes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Public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Private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“small coefficients”.  Sends commitment as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Verifiers sends challenge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small coefficients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checks coefficients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are small and that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≈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To avoid having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leak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signer applies rejection sampling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Dilithium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elements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rather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seed,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generate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compresses t by dropping low order bits.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Signs a message representative,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which is a hash of the public key and the message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rounded version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Provides a hint,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to help reconstruct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152400" y="1704644"/>
                <a:ext cx="8809480" cy="4543756"/>
              </a:xfrm>
              <a:prstGeom prst="rect">
                <a:avLst/>
              </a:prstGeom>
              <a:blipFill>
                <a:blip r:embed="rId2"/>
                <a:stretch>
                  <a:fillRect l="-1585" t="-1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73414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228600" y="457200"/>
            <a:ext cx="84581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6" tIns="34275" rIns="342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parameters for security category 5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4668803"/>
                  </p:ext>
                </p:extLst>
              </p:nvPr>
            </p:nvGraphicFramePr>
            <p:xfrm>
              <a:off x="1447800" y="2087880"/>
              <a:ext cx="5791200" cy="3931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541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48539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19304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1457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1600" dirty="0"/>
                            <a:t>s in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Coefficient range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51187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Dimensions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(8,7)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4668803"/>
                  </p:ext>
                </p:extLst>
              </p:nvPr>
            </p:nvGraphicFramePr>
            <p:xfrm>
              <a:off x="1447800" y="2087880"/>
              <a:ext cx="5791200" cy="3931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541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48539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19304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100000" r="-325000" b="-9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207692" r="-325000" b="-9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296296" r="-325000" b="-78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296296" r="-79082" b="-78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411538" r="-325000" b="-71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492593" r="-325000" b="-5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492593" r="-79082" b="-5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492593" r="-1974" b="-5851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355556" r="-325000" b="-25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355556" r="-1974" b="-25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759259" r="-325000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759259" r="-79082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759259" r="-1974" b="-3185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892308" r="-325000" b="-2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955556" r="-325000" b="-1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1096154" r="-325000" b="-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7057372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952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Keygen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0899" y="1896527"/>
                <a:ext cx="8202202" cy="4572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(random)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𝜉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1024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(256, 512, 256) bits respectively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𝐸𝑥𝑝𝑎𝑛𝑑𝑆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𝑃𝑜𝑤𝑒𝑟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𝑅𝑜𝑢𝑛𝑑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𝑝𝑘𝐸𝑛𝑐𝑜𝑑𝑒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𝐵𝑦𝑡𝑒𝑠𝑇𝑜𝐵𝑖𝑡𝑠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𝑠𝑘𝐸𝑛𝑐𝑜𝑑𝑒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0899" y="1896527"/>
                <a:ext cx="8202202" cy="4572000"/>
              </a:xfrm>
              <a:prstGeom prst="rect">
                <a:avLst/>
              </a:prstGeom>
              <a:blipFill>
                <a:blip r:embed="rId2"/>
                <a:stretch>
                  <a:fillRect l="-1543" t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28085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Sign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92488" y="1203142"/>
                <a:ext cx="8191500" cy="527385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𝑠𝑘𝑑𝑒𝑐𝑜𝑑𝑒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𝑟𝑛𝑑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𝑟𝑛𝑑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while(1) {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𝐸𝑥𝑝𝑎𝑛𝑑𝑀𝑎𝑠𝑘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l-G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first 256 and last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then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continue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 # 1’s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break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}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 startAt="9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𝑠𝑖𝑔𝐸𝑛𝑐𝑜𝑑𝑒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92488" y="1203142"/>
                <a:ext cx="8191500" cy="5273858"/>
              </a:xfrm>
              <a:prstGeom prst="rect">
                <a:avLst/>
              </a:prstGeom>
              <a:blipFill>
                <a:blip r:embed="rId2"/>
                <a:stretch>
                  <a:fillRect l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8865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52462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Some simple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" y="2057400"/>
                <a:ext cx="8275236" cy="4495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Remember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 if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We used this in proving Minkowski’s Theorem.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ball centered at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having radius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the coordinates of a vector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with respect to the basis generating the lattice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i="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well as the line joining them are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)≥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result follows from Minkowski’s theorem.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2057400"/>
                <a:ext cx="8275236" cy="4495800"/>
              </a:xfrm>
              <a:prstGeom prst="rect">
                <a:avLst/>
              </a:prstGeom>
              <a:blipFill>
                <a:blip r:embed="rId2"/>
                <a:stretch>
                  <a:fillRect l="-767" t="-16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8697797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4714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Verify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828800"/>
                <a:ext cx="8354602" cy="426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𝑝𝑘𝑑𝑒𝑐𝑜𝑑𝑒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𝑠𝑖𝑔𝑑𝑒𝑐𝑜𝑑𝑒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𝐵𝑦𝑡𝑒𝑠𝑡𝑜𝐵𝑖𝑡𝑠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first 256 and last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𝑢𝑠𝑒h𝑖𝑛𝑡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  //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𝑎𝑝𝑝𝑟𝑜𝑥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b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𝜆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acc>
                      <m:accPr>
                        <m:chr m:val="̃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# 1’s 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828800"/>
                <a:ext cx="8354602" cy="4267200"/>
              </a:xfrm>
              <a:prstGeom prst="rect">
                <a:avLst/>
              </a:prstGeom>
              <a:blipFill>
                <a:blip r:embed="rId2"/>
                <a:stretch>
                  <a:fillRect l="-1973" t="-2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91300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5637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5637" y="1752600"/>
                <a:ext cx="8457363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Kyber is a key encapsulation algorithm that uses a public key encryption algorithm similar to Dilithium in conjunction with an encapsulation </a:t>
                </a: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mechanism (Fujisaki-Okamoto transform) which converts a conditionally secure encryption into a CCA safe encapsulation.  Here are some definitions.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64∙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𝑠h𝑎𝑘𝑒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are different for Kyber and 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Dilithium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Fujisaki-Okamoto transform: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h𝑦</m:t>
                        </m:r>
                      </m:sup>
                    </m:sSubSup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𝑎𝑠𝑦𝑚</m:t>
                        </m:r>
                      </m:sup>
                    </m:sSubSup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𝐺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𝑠𝑦𝑚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random string,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are hash functions,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𝐺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𝑠𝑦𝑚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symmetric encryption with key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𝑎𝑠𝑦𝑚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original asymmetric encryption algorithm.</a:t>
                </a: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5637" y="1752600"/>
                <a:ext cx="8457363" cy="4419600"/>
              </a:xfrm>
              <a:prstGeom prst="rect">
                <a:avLst/>
              </a:prstGeom>
              <a:blipFill>
                <a:blip r:embed="rId2"/>
                <a:stretch>
                  <a:fillRect l="-1649" t="-1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40768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45970" y="1524000"/>
                <a:ext cx="7988430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Parse: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ℬ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bSup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Input: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ℬ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∗</m:t>
                        </m:r>
                      </m:sup>
                    </m:sSup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b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𝑑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 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+256∙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&lt;19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𝑑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+=2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45970" y="1524000"/>
                <a:ext cx="7988430" cy="4648200"/>
              </a:xfrm>
              <a:prstGeom prst="rect">
                <a:avLst/>
              </a:prstGeom>
              <a:blipFill>
                <a:blip r:embed="rId2"/>
                <a:stretch>
                  <a:fillRect l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0441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392AE-56EC-42EE-8939-4F15A4865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B0E2ACE-0143-191A-A3E8-D068AAA05022}"/>
              </a:ext>
            </a:extLst>
          </p:cNvPr>
          <p:cNvSpPr txBox="1">
            <a:spLocks/>
          </p:cNvSpPr>
          <p:nvPr/>
        </p:nvSpPr>
        <p:spPr>
          <a:xfrm>
            <a:off x="469770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B03D645-AFEB-FD19-5720-EA53595F3D80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42900" y="1524000"/>
                <a:ext cx="8496300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from (Central Binomial)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Output: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bSup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𝐵𝑦𝑡𝑒𝑇𝑜𝐵𝑖𝑡𝑠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y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574675"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≔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𝑞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{0,1}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output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central binomial distribution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=10000,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(1−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ra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</a:t>
                </a: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4900≤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≤5100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=4900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𝑁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𝑗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(1−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≈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5100−5000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50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5100−5000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50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</a:t>
                </a: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CDF for normal distribution</a:t>
                </a: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B03D645-AFEB-FD19-5720-EA53595F3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42900" y="1524000"/>
                <a:ext cx="8496300" cy="4648200"/>
              </a:xfrm>
              <a:prstGeom prst="rect">
                <a:avLst/>
              </a:prstGeom>
              <a:blipFill>
                <a:blip r:embed="rId2"/>
                <a:stretch>
                  <a:fillRect l="-1343" r="-1493" b="-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A27E92-D20D-C7F2-7454-5A76AC290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50153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89029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89030" y="1615440"/>
                <a:ext cx="7988429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is an array of length 256,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or (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= 0;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&lt; 256; 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]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(j=0; j &lt; d;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j++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2)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∙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 bits-to-bytes(b)</a:t>
                </a: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byte array of length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𝑏𝑦𝑡𝑒𝑠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𝑡𝑜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=0; i &lt; 256;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]∙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</m:e>
                    </m:nary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89030" y="1615440"/>
                <a:ext cx="7988429" cy="4648200"/>
              </a:xfrm>
              <a:prstGeom prst="rect">
                <a:avLst/>
              </a:prstGeom>
              <a:blipFill>
                <a:blip r:embed="rId2"/>
                <a:stretch>
                  <a:fillRect l="-1587" b="-3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12508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94102-8C0C-CDA9-0B1C-0AF3A559A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2934DC-5463-49B4-CB08-8DB85A87E3AE}"/>
              </a:ext>
            </a:extLst>
          </p:cNvPr>
          <p:cNvSpPr txBox="1">
            <a:spLocks/>
          </p:cNvSpPr>
          <p:nvPr/>
        </p:nvSpPr>
        <p:spPr>
          <a:xfrm>
            <a:off x="4697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7AA450F3-1861-D028-9CED-99EA769E3642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77785" y="1746359"/>
                <a:ext cx="7988430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uniformly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≔0;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𝑤h𝑖𝑙𝑒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+256(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(16)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/16+16(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+2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+=3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7AA450F3-1861-D028-9CED-99EA769E3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77785" y="1746359"/>
                <a:ext cx="7988430" cy="3962400"/>
              </a:xfrm>
              <a:prstGeom prst="rect">
                <a:avLst/>
              </a:prstGeom>
              <a:blipFill>
                <a:blip r:embed="rId2"/>
                <a:stretch>
                  <a:fillRect l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38CD30-6AC6-9DF7-8837-E58EF5B19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98855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5459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8008" y="1905000"/>
                <a:ext cx="8148792" cy="4191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---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→↱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↰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𝑑𝑒𝑐𝑜𝑚𝑝𝑟𝑒𝑠𝑠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---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de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y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→↱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↲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→↾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𝑞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⇃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</m:d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8008" y="1905000"/>
                <a:ext cx="8148792" cy="4191000"/>
              </a:xfrm>
              <a:prstGeom prst="rect">
                <a:avLst/>
              </a:prstGeom>
              <a:blipFill>
                <a:blip r:embed="rId2"/>
                <a:stretch>
                  <a:fillRect l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20681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665A0-AB2A-5B63-09C9-B919DEEB3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BC872446-2EBA-6A12-AB5B-6A16E36FF8F4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828800"/>
                <a:ext cx="8436007" cy="4343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Note</a:t>
                </a:r>
                <a:r>
                  <a:rPr lang="en-US" sz="2000" dirty="0"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 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2∙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𝑏𝑖𝑡𝑟𝑒𝑣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This allows us to decompose an element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into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127 </a:t>
                </a: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coprime quadratics and recreate it using the Chinese Remainder Theorem.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↦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nary>
                      <m:naryPr>
                        <m:chr m:val="∏"/>
                        <m:limLoc m:val="subSup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𝑚𝑜𝑑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𝑟𝑒𝑣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7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0,0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,0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,0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127,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0,0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1,0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127,0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127,1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Operations are performed element-wise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)∙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𝑟𝑒𝑣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7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BC872446-2EBA-6A12-AB5B-6A16E36FF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828800"/>
                <a:ext cx="8436007" cy="4343400"/>
              </a:xfrm>
              <a:prstGeom prst="rect">
                <a:avLst/>
              </a:prstGeom>
              <a:blipFill>
                <a:blip r:embed="rId2"/>
                <a:stretch>
                  <a:fillRect l="-1654" t="-1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5431DE-FC80-DDE2-C5C6-DED4FB495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91998F-B649-F554-1923-BE8F9E5C14A6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Kyber</a:t>
            </a:r>
          </a:p>
        </p:txBody>
      </p:sp>
    </p:spTree>
    <p:extLst>
      <p:ext uri="{BB962C8B-B14F-4D97-AF65-F5344CB8AC3E}">
        <p14:creationId xmlns:p14="http://schemas.microsoft.com/office/powerpoint/2010/main" val="3230293012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≥2;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blipFill>
                <a:blip r:embed="rId3"/>
                <a:stretch>
                  <a:fillRect l="-1777" t="-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37302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=127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≤128≤;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−=1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𝑒𝑡𝑎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∙3303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blipFill>
                <a:blip r:embed="rId3"/>
                <a:stretch>
                  <a:fillRect l="-1780" t="-1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7875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E7AB0E6-6E26-40B6-875A-283A3DDFFD5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294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Reduced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9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&lt;v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&gt; is reduced if 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||≦|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and,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−1/2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≦(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≦ 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.</a:t>
                </a: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29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  <a:blipFill>
                <a:blip r:embed="rId3"/>
                <a:stretch>
                  <a:fillRect l="-778"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36F6355-A011-31A4-4666-8058A83F9AFA}"/>
              </a:ext>
            </a:extLst>
          </p:cNvPr>
          <p:cNvGrpSpPr/>
          <p:nvPr/>
        </p:nvGrpSpPr>
        <p:grpSpPr>
          <a:xfrm>
            <a:off x="1066800" y="3047999"/>
            <a:ext cx="6019800" cy="3093905"/>
            <a:chOff x="1066800" y="2971800"/>
            <a:chExt cx="6172200" cy="3276600"/>
          </a:xfrm>
        </p:grpSpPr>
        <p:cxnSp>
          <p:nvCxnSpPr>
            <p:cNvPr id="8" name="Straight Connector 7"/>
            <p:cNvCxnSpPr/>
            <p:nvPr/>
          </p:nvCxnSpPr>
          <p:spPr bwMode="auto">
            <a:xfrm rot="5400000">
              <a:off x="133270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144780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 rot="5400000" flipH="1" flipV="1">
              <a:off x="2476500" y="3619500"/>
              <a:ext cx="609600" cy="3810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/>
            <p:nvPr/>
          </p:nvCxnSpPr>
          <p:spPr bwMode="auto">
            <a:xfrm>
              <a:off x="259080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 rot="5400000">
              <a:off x="190579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 rot="5400000">
              <a:off x="76120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310659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41191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981200" y="58790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Reduced</a:t>
              </a:r>
            </a:p>
          </p:txBody>
        </p:sp>
        <p:cxnSp>
          <p:nvCxnSpPr>
            <p:cNvPr id="29" name="Straight Connector 28"/>
            <p:cNvCxnSpPr/>
            <p:nvPr/>
          </p:nvCxnSpPr>
          <p:spPr bwMode="auto">
            <a:xfrm rot="5400000">
              <a:off x="465502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477012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Arrow Connector 30"/>
            <p:cNvCxnSpPr/>
            <p:nvPr/>
          </p:nvCxnSpPr>
          <p:spPr bwMode="auto">
            <a:xfrm rot="5400000" flipH="1" flipV="1">
              <a:off x="5737860" y="3223260"/>
              <a:ext cx="1066800" cy="71628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591312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 rot="5400000">
              <a:off x="522811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 rot="5400000">
              <a:off x="408352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TextBox 34"/>
            <p:cNvSpPr txBox="1"/>
            <p:nvPr/>
          </p:nvSpPr>
          <p:spPr>
            <a:xfrm>
              <a:off x="642891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3423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628461" y="5879068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Not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/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blipFill>
                  <a:blip r:embed="rId4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/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blipFill>
                  <a:blip r:embed="rId5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BCA36-64DA-E011-B574-BB99252EC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9AC234C-C11D-AAA5-7C1D-91AAE35D585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5AE0F7B9-5CD1-2CAB-88D3-C0E819CD7F61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828800"/>
                <a:ext cx="8598030" cy="426719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𝑀𝑢𝑙𝑡𝑖𝑝𝑙𝑦𝑁𝑇𝑇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457200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&lt;128;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++)</m:t>
                    </m:r>
                  </m:oMath>
                </a14:m>
                <a:endParaRPr lang="en-US" sz="2000" b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)←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𝐵𝑎𝑠𝑒𝑐𝑎𝑠𝑒𝑚𝑢𝑙𝑡𝑖𝑝𝑙𝑦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457200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i="1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Basecasemultiply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𝛾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𝛾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5AE0F7B9-5CD1-2CAB-88D3-C0E819CD7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828800"/>
                <a:ext cx="8598030" cy="4267199"/>
              </a:xfrm>
              <a:prstGeom prst="rect">
                <a:avLst/>
              </a:prstGeom>
              <a:blipFill>
                <a:blip r:embed="rId3"/>
                <a:stretch>
                  <a:fillRect l="-1622" t="-1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066E91-25EA-AD95-D0D8-982B54FD1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94151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447800"/>
                <a:ext cx="8382000" cy="5029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 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acc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Make public key</a:t>
                </a: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generates a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Dilithium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-like key (see full version)</a:t>
                </a: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[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is generated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𝐶𝐷𝐵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𝐶𝐷𝐵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]</a:t>
                </a: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𝑢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𝐴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447800"/>
                <a:ext cx="8382000" cy="5029200"/>
              </a:xfrm>
              <a:prstGeom prst="rect">
                <a:avLst/>
              </a:prstGeom>
              <a:blipFill>
                <a:blip r:embed="rId2"/>
                <a:stretch>
                  <a:fillRect l="-1664" t="-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295400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 (simplified a little)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596591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062087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simplified a little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371599"/>
                <a:ext cx="8534400" cy="48768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Keygen</m:t>
                    </m:r>
                  </m:oMath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(random)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()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𝑃𝐾𝐸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18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 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371599"/>
                <a:ext cx="8534400" cy="4876801"/>
              </a:xfrm>
              <a:prstGeom prst="rect">
                <a:avLst/>
              </a:prstGeom>
              <a:blipFill>
                <a:blip r:embed="rId2"/>
                <a:stretch>
                  <a:fillRect l="-1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3168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parameters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2459E6B4-A029-2CE5-1073-DA0A8748925A}"/>
              </a:ext>
            </a:extLst>
          </p:cNvPr>
          <p:cNvSpPr txBox="1">
            <a:spLocks/>
          </p:cNvSpPr>
          <p:nvPr/>
        </p:nvSpPr>
        <p:spPr bwMode="ltGray">
          <a:xfrm>
            <a:off x="2286000" y="3291030"/>
            <a:ext cx="51054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ML-KEM-1024 is security category 5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1379" t="-6897" r="-850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61" t="-6897" r="-64697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8305" t="-6897" r="-623729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4545" t="-6897" r="-569091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0896" t="-6897" r="-367164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77778" t="-6897" r="-2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7778" t="-6897" r="-1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9CE181E-67FB-F05D-D1FF-CBA770463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568068"/>
              </p:ext>
            </p:extLst>
          </p:nvPr>
        </p:nvGraphicFramePr>
        <p:xfrm>
          <a:off x="302443" y="4231640"/>
          <a:ext cx="8001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66">
                  <a:extLst>
                    <a:ext uri="{9D8B030D-6E8A-4147-A177-3AD203B41FA5}">
                      <a16:colId xmlns:a16="http://schemas.microsoft.com/office/drawing/2014/main" val="3729535361"/>
                    </a:ext>
                  </a:extLst>
                </a:gridCol>
                <a:gridCol w="1754891">
                  <a:extLst>
                    <a:ext uri="{9D8B030D-6E8A-4147-A177-3AD203B41FA5}">
                      <a16:colId xmlns:a16="http://schemas.microsoft.com/office/drawing/2014/main" val="73537073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70908524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891601835"/>
                    </a:ext>
                  </a:extLst>
                </a:gridCol>
                <a:gridCol w="1216843">
                  <a:extLst>
                    <a:ext uri="{9D8B030D-6E8A-4147-A177-3AD203B41FA5}">
                      <a16:colId xmlns:a16="http://schemas.microsoft.com/office/drawing/2014/main" val="2974646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Encap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Decap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Ciphertext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803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966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324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</a:t>
                      </a:r>
                      <a:r>
                        <a:rPr lang="en-US" b="0" dirty="0"/>
                        <a:t>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040034"/>
                  </a:ext>
                </a:extLst>
              </a:tr>
            </a:tbl>
          </a:graphicData>
        </a:graphic>
      </p:graphicFrame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A7A655EA-0C19-07AC-E1FD-45B19ABDDF68}"/>
              </a:ext>
            </a:extLst>
          </p:cNvPr>
          <p:cNvSpPr txBox="1">
            <a:spLocks/>
          </p:cNvSpPr>
          <p:nvPr/>
        </p:nvSpPr>
        <p:spPr bwMode="ltGray">
          <a:xfrm>
            <a:off x="2743200" y="5791199"/>
            <a:ext cx="38100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Size in bytes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5907096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447800"/>
                <a:ext cx="7649040" cy="4800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random</a:t>
                </a: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73138" lvl="2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𝑎𝑚𝑝𝑙𝑒𝑃𝑜𝑙𝑦𝐶𝐷𝐵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447800"/>
                <a:ext cx="7649040" cy="4800600"/>
              </a:xfrm>
              <a:prstGeom prst="rect">
                <a:avLst/>
              </a:prstGeom>
              <a:blipFill>
                <a:blip r:embed="rId2"/>
                <a:stretch>
                  <a:fillRect l="-1824" t="-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0D1C10-16A5-1FDB-6C68-F0521EEC9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86479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152400" y="1412466"/>
                <a:ext cx="8839200" cy="48717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   //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is randomness,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𝜈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added to term 2.</a:t>
                </a: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0:384</m:t>
                            </m:r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[384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+384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+32]</m:t>
                    </m:r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55663" lvl="3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28700" lvl="4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𝑆𝑎𝑚𝑝𝑙𝑒𝑁𝑇𝑇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𝑋𝑂𝐹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𝜌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,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,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3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2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</m:e>
                      </m:acc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𝑁𝑇𝑇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𝒖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𝑁𝑇𝑇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̂"/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152400" y="1412466"/>
                <a:ext cx="8839200" cy="4871793"/>
              </a:xfrm>
              <a:prstGeom prst="rect">
                <a:avLst/>
              </a:prstGeom>
              <a:blipFill>
                <a:blip r:embed="rId2"/>
                <a:stretch>
                  <a:fillRect l="-1437" t="-1563" b="-1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FB13C-FCD5-298F-8008-C6137A1E6F64}"/>
              </a:ext>
            </a:extLst>
          </p:cNvPr>
          <p:cNvSpPr txBox="1"/>
          <p:nvPr/>
        </p:nvSpPr>
        <p:spPr>
          <a:xfrm>
            <a:off x="8530814" y="98970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58968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1905000"/>
                <a:ext cx="7848600" cy="44145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[0:32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[32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𝑢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𝒖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1905000"/>
                <a:ext cx="7848600" cy="4414593"/>
              </a:xfrm>
              <a:prstGeom prst="rect">
                <a:avLst/>
              </a:prstGeom>
              <a:blipFill>
                <a:blip r:embed="rId2"/>
                <a:stretch>
                  <a:fillRect l="-1777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133393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5488" y="1676400"/>
                <a:ext cx="8193024" cy="425209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𝐾𝑒𝑦𝑔𝑒𝑛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 (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()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return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5488" y="1676400"/>
                <a:ext cx="8193024" cy="4252096"/>
              </a:xfrm>
              <a:prstGeom prst="rect">
                <a:avLst/>
              </a:prstGeom>
              <a:blipFill>
                <a:blip r:embed="rId2"/>
                <a:stretch>
                  <a:fillRect l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698775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914400" y="2133601"/>
                <a:ext cx="7658100" cy="304799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914400" y="2133601"/>
                <a:ext cx="7658100" cy="3047999"/>
              </a:xfrm>
              <a:prstGeom prst="rect">
                <a:avLst/>
              </a:prstGeom>
              <a:blipFill>
                <a:blip r:embed="rId2"/>
                <a:stretch>
                  <a:fillRect l="-1824" t="-1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64989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57200" y="1935930"/>
                <a:ext cx="8153400" cy="38100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c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0:384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384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:768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[768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:</a:t>
                </a: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768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+64]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64</m:t>
                        </m:r>
                        <m:r>
                          <m:rPr>
                            <m:nor/>
                          </m:r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</m:t>
                        </m:r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chemeClr val="tx1"/>
                            </a:solidFill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+96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57200" y="1935930"/>
                <a:ext cx="8153400" cy="3810001"/>
              </a:xfrm>
              <a:prstGeom prst="rect">
                <a:avLst/>
              </a:prstGeom>
              <a:blipFill>
                <a:blip r:embed="rId2"/>
                <a:stretch>
                  <a:fillRect l="-1711" t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0788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8991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Good basis and Gram-Schmidt Orthogonalization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828800"/>
                <a:ext cx="8610600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Good basis for lattices are orthonormal when that is possible.  If a basis,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orthonormal, then, for example, 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||</m:t>
                                </m:r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orthogonality defect of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||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∙||</m:t>
                                    </m:r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…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a space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can also be generated by a set of vectors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property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)=0,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 Gram-Schmidt orthogonalization procedure computes this.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6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GSO, given,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en-US" sz="1800" i="1" ker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800" b="0" i="0" kern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 − </m:t>
                      </m:r>
                      <m:nary>
                        <m:naryPr>
                          <m:chr m:val="∑"/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endParaRPr lang="en-US" sz="12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828800"/>
                <a:ext cx="8610600" cy="4648200"/>
              </a:xfrm>
              <a:prstGeom prst="rect">
                <a:avLst/>
              </a:prstGeom>
              <a:blipFill>
                <a:blip r:embed="rId2"/>
                <a:stretch>
                  <a:fillRect l="-885" t="-1635" b="-215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512788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C2D14-8735-D658-4FAE-4528F148E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4808D75-9F31-E3B7-EC9A-E6C09A63A8B2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Notes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D1A0A2C0-645A-1DDB-B3D2-BCED5B26B16B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828800"/>
                <a:ext cx="8686800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Define</a:t>
                </a:r>
                <a:r>
                  <a:rPr lang="en-US" sz="2000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=|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Pr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⁡[</m:t>
                        </m:r>
                      </m:fName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=1, 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←</m:t>
                        </m:r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×</m:t>
                            </m:r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  <m:r>
                              <a:rPr lang="en-US" sz="20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𝒆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←</m:t>
                        </m:r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𝒃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𝑨𝒔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</m:t>
                            </m:r>
                            <m:r>
                              <a:rPr lang="en-US" sz="2000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𝒃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]−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Pr</m:t>
                        </m:r>
                      </m:fName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=1, </m:t>
                            </m:r>
                            <m:r>
                              <a:rPr lang="en-US" sz="2000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</m:t>
                            </m:r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←</m:t>
                            </m:r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𝑚</m:t>
                                </m:r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×</m:t>
                                </m:r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;</m:t>
                            </m:r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←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𝑚</m:t>
                                </m:r>
                              </m:sup>
                            </m:sSubSup>
                          </m:e>
                        </m:d>
                      </m:e>
                    </m:fun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d>
                      <m:d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𝒃</m:t>
                        </m:r>
                      </m:e>
                    </m:d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]|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 For all adversaries, A, there are adversaries, B, C: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𝐶𝑃𝐴𝑃𝐾𝐸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𝑐𝑝𝑎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≤2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For any classical adversary, A, that make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random oracles XOF, H, G there are adversaries B, C of the same running time: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𝐶𝐶𝐴𝐾𝐸𝑀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sup>
                    </m:sSub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≤2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+4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𝛿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For any quantum adversary, A, that make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random oracles XOF, H, G there are adversaries B, C of the same running time: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𝐶𝐶𝐴𝐾𝐸𝑀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𝑐𝑐𝑎</m:t>
                        </m:r>
                      </m:sup>
                    </m:sSub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4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𝑨𝒅𝒗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+1,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𝑚𝑙𝑤𝑒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</m:t>
                            </m:r>
                          </m:e>
                        </m:d>
                      </m:e>
                    </m:ra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8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𝛿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𝑅𝑂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D1A0A2C0-645A-1DDB-B3D2-BCED5B26B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828800"/>
                <a:ext cx="8686800" cy="4419600"/>
              </a:xfrm>
              <a:prstGeom prst="rect">
                <a:avLst/>
              </a:prstGeom>
              <a:blipFill>
                <a:blip r:embed="rId2"/>
                <a:stretch>
                  <a:fillRect l="-1606" t="-1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A41B4F-B0CD-E51A-908A-400315E93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57155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150EF-1DE7-ACCA-41AC-191A44097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058DC79-E01C-CA66-EAC6-AF66EF0D9238}"/>
              </a:ext>
            </a:extLst>
          </p:cNvPr>
          <p:cNvSpPr txBox="1">
            <a:spLocks/>
          </p:cNvSpPr>
          <p:nvPr/>
        </p:nvSpPr>
        <p:spPr>
          <a:xfrm>
            <a:off x="914400" y="4714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Parameters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9452BF-63C1-7086-C88F-281F0CC1F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4A07CB71-9AE7-BB51-604C-1B0D9E087F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9813530"/>
                  </p:ext>
                </p:extLst>
              </p:nvPr>
            </p:nvGraphicFramePr>
            <p:xfrm>
              <a:off x="342900" y="2933580"/>
              <a:ext cx="8458200" cy="1285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9700">
                      <a:extLst>
                        <a:ext uri="{9D8B030D-6E8A-4147-A177-3AD203B41FA5}">
                          <a16:colId xmlns:a16="http://schemas.microsoft.com/office/drawing/2014/main" val="691567196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385526963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4144137719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972876016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306556941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20880072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  <a:p>
                          <a:pPr algn="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49305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−139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−164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−174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7446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4A07CB71-9AE7-BB51-604C-1B0D9E087F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9813530"/>
                  </p:ext>
                </p:extLst>
              </p:nvPr>
            </p:nvGraphicFramePr>
            <p:xfrm>
              <a:off x="342900" y="2933580"/>
              <a:ext cx="8458200" cy="1285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9700">
                      <a:extLst>
                        <a:ext uri="{9D8B030D-6E8A-4147-A177-3AD203B41FA5}">
                          <a16:colId xmlns:a16="http://schemas.microsoft.com/office/drawing/2014/main" val="691567196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385526963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4144137719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972876016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306556941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2088007246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  <a:p>
                          <a:pPr algn="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49305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01" t="-250000" r="-402703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901" t="-250000" r="-202703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901" t="-250000" r="-2703" b="-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7446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6893681-F510-8CCB-8486-BD8AD3C2F2C8}"/>
              </a:ext>
            </a:extLst>
          </p:cNvPr>
          <p:cNvSpPr txBox="1"/>
          <p:nvPr/>
        </p:nvSpPr>
        <p:spPr>
          <a:xfrm>
            <a:off x="2590800" y="4324290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Failure rates</a:t>
            </a:r>
          </a:p>
        </p:txBody>
      </p:sp>
    </p:spTree>
    <p:extLst>
      <p:ext uri="{BB962C8B-B14F-4D97-AF65-F5344CB8AC3E}">
        <p14:creationId xmlns:p14="http://schemas.microsoft.com/office/powerpoint/2010/main" val="2040609934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AFD1F-EA1D-2F77-CF78-A663C7F21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>
            <a:extLst>
              <a:ext uri="{FF2B5EF4-FFF2-40B4-BE49-F238E27FC236}">
                <a16:creationId xmlns:a16="http://schemas.microsoft.com/office/drawing/2014/main" id="{8CE32A1E-E5BD-8CF4-511A-F0A6DE1B7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155652" name="Rectangle 2">
            <a:extLst>
              <a:ext uri="{FF2B5EF4-FFF2-40B4-BE49-F238E27FC236}">
                <a16:creationId xmlns:a16="http://schemas.microsoft.com/office/drawing/2014/main" id="{86138B35-A1D2-D8DD-5567-87D193E9F0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Attacks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F95185-C081-E9EA-A0FB-1F23ACAA2104}"/>
              </a:ext>
            </a:extLst>
          </p:cNvPr>
          <p:cNvSpPr txBox="1"/>
          <p:nvPr/>
        </p:nvSpPr>
        <p:spPr>
          <a:xfrm>
            <a:off x="304800" y="1401887"/>
            <a:ext cx="8534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 Blum-Kalai-Wasserman (BKW) algorithm is a combinatorial algorithm used to solve the Learning With Errors (LWE). 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attack typically involves two main phases: 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Reduction Phase: This phase progressively reduces the dimension of the LWE/LWR problem, essentially trying to simplify the equations involved. This is achieved by combining samples (vectors with associated 'noise' or errors) in a way that eliminates certain positions in the vectors, albeit at the cost of increasing the noise in the remaining positions.</a:t>
            </a:r>
          </a:p>
          <a:p>
            <a:pPr lvl="1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Solving Phase: Once the problem is reduced to a manageable size, the remaining entries of the secret are recovered. This often involves techniques like hypothesis testing to distinguish the correct guess of the secret sub-vector from incorrect ones. 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14908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939687800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LLL Theorem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5886" y="1447800"/>
            <a:ext cx="7607968" cy="44196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L be the n-dimensional lattice generated by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and l the length of the shortest vector in L.  The LLL algorithm produces a reduced basis &lt;b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of L.</a:t>
            </a:r>
          </a:p>
          <a:p>
            <a:pPr lvl="1">
              <a:lnSpc>
                <a:spcPct val="90000"/>
              </a:lnSpc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1/n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… ||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n(n-1)/4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If 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≤C algorithm takes O(n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lg(C)) .</a:t>
            </a:r>
          </a:p>
          <a:p>
            <a:pPr marL="1257300" lvl="2" indent="-457200">
              <a:lnSpc>
                <a:spcPct val="90000"/>
              </a:lnSpc>
              <a:buNone/>
            </a:pPr>
            <a:endParaRPr lang="en-US" dirty="0"/>
          </a:p>
          <a:p>
            <a:pPr marL="857250" lvl="1" indent="-457200">
              <a:lnSpc>
                <a:spcPct val="90000"/>
              </a:lnSpc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206476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Gauss again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7924800" cy="39624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be a basis for a two-dimensional lattice L in R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  The following algorithm produces a reduced basis.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for(;;) {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||&gt;||v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swap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and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t= [(v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)/(v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)]; // [] is the “closest integer” function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if(t==0)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return;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-tv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is now a reduced basis and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is a shortest vector in the lattice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5417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0776" y="304800"/>
            <a:ext cx="7772400" cy="7620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:r>
                  <a:rPr lang="en-US" sz="20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reduced 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in the Gram-Schmidt orthogonalization procedure.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general,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not also a lattice basis because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generally not an integer.  We can find a “nearly” orthogonal set of vectors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by rounding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′</m:t>
                    </m:r>
                    <m:r>
                      <m:rPr>
                        <m:nor/>
                      </m:rPr>
                      <a:rPr lang="en-US" sz="1800" kern="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also a basis for the lattice and has the same gram Schmidt basis,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When performing GSO on this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reduced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basis,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Size-reduction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/>
              </a:p>
              <a:p>
                <a:pPr marL="800100" lvl="2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−↾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 marL="1257300" lvl="3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714500" lvl="4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↾</m:t>
                      </m:r>
                      <m:sSub>
                        <m:sSubPr>
                          <m:ctrlP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blipFill>
                <a:blip r:embed="rId2"/>
                <a:stretch>
                  <a:fillRect l="-74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15760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0C0C0"/>
      </a:accent1>
      <a:accent2>
        <a:srgbClr val="FF0000"/>
      </a:accent2>
      <a:accent3>
        <a:srgbClr val="FFFFFF"/>
      </a:accent3>
      <a:accent4>
        <a:srgbClr val="000000"/>
      </a:accent4>
      <a:accent5>
        <a:srgbClr val="DCDCDC"/>
      </a:accent5>
      <a:accent6>
        <a:srgbClr val="E70000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Designs\Contemporary.pot</Template>
  <TotalTime>76002</TotalTime>
  <Words>9458</Words>
  <Application>Microsoft Macintosh PowerPoint</Application>
  <PresentationFormat>Letter Paper (8.5x11 in)</PresentationFormat>
  <Paragraphs>1213</Paragraphs>
  <Slides>85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2" baseType="lpstr">
      <vt:lpstr>Aptos</vt:lpstr>
      <vt:lpstr>Arial</vt:lpstr>
      <vt:lpstr>Calibri</vt:lpstr>
      <vt:lpstr>Cambria Math</vt:lpstr>
      <vt:lpstr>Courier New</vt:lpstr>
      <vt:lpstr>Times New Roman</vt:lpstr>
      <vt:lpstr>Contemporary</vt:lpstr>
      <vt:lpstr>PowerPoint Presentation</vt:lpstr>
      <vt:lpstr>Lattices</vt:lpstr>
      <vt:lpstr>Definitions</vt:lpstr>
      <vt:lpstr>Minkowski’s Theorem</vt:lpstr>
      <vt:lpstr>q-ary lattices and other definitions</vt:lpstr>
      <vt:lpstr>Some simple results</vt:lpstr>
      <vt:lpstr>Reduced Basis</vt:lpstr>
      <vt:lpstr>Good basis and Gram-Schmidt Orthogonalization</vt:lpstr>
      <vt:lpstr>Size Reduction</vt:lpstr>
      <vt:lpstr>Size reduction and basis reordering</vt:lpstr>
      <vt:lpstr>Example (LLL including GSO)</vt:lpstr>
      <vt:lpstr>Example (LLL including GSO) - continued</vt:lpstr>
      <vt:lpstr>LLL Properties</vt:lpstr>
      <vt:lpstr>Attack on RSA using LLL</vt:lpstr>
      <vt:lpstr>Attack on RSA using LLL</vt:lpstr>
      <vt:lpstr>Attack on RSA using LLL</vt:lpstr>
      <vt:lpstr>Example attack on RSA using LLL</vt:lpstr>
      <vt:lpstr>Example attack on RSA using LLL</vt:lpstr>
      <vt:lpstr>GGH Public Key System</vt:lpstr>
      <vt:lpstr>GGH Example</vt:lpstr>
      <vt:lpstr>Learning with Errors (LWE)</vt:lpstr>
      <vt:lpstr>LWE cryptosystem</vt:lpstr>
      <vt:lpstr>LWE example</vt:lpstr>
      <vt:lpstr>LWE example</vt:lpstr>
      <vt:lpstr>LWE example</vt:lpstr>
      <vt:lpstr>LWE example</vt:lpstr>
      <vt:lpstr>LWE/Ring-LWE parameters</vt:lpstr>
      <vt:lpstr>Ring-LWE</vt:lpstr>
      <vt:lpstr>NTRU Public Key System</vt:lpstr>
      <vt:lpstr>NTRU Public Key System</vt:lpstr>
      <vt:lpstr>NTRU Example</vt:lpstr>
      <vt:lpstr>Some NIST Round 3 entries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Attacks</vt:lpstr>
      <vt:lpstr>End</vt:lpstr>
      <vt:lpstr>LLL Theorem</vt:lpstr>
      <vt:lpstr>Gauss again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Lattices and Elliptic Curve based crypto-systems</dc:title>
  <dc:subject>Cryptanalysis</dc:subject>
  <dc:creator>John L. Manferdelli</dc:creator>
  <cp:lastModifiedBy>John Manferdelli</cp:lastModifiedBy>
  <cp:revision>4796</cp:revision>
  <cp:lastPrinted>2025-08-06T19:43:24Z</cp:lastPrinted>
  <dcterms:created xsi:type="dcterms:W3CDTF">2013-04-22T16:10:14Z</dcterms:created>
  <dcterms:modified xsi:type="dcterms:W3CDTF">2025-08-07T23:53:41Z</dcterms:modified>
</cp:coreProperties>
</file>